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1" r:id="rId1"/>
  </p:sldMasterIdLst>
  <p:notesMasterIdLst>
    <p:notesMasterId r:id="rId37"/>
  </p:notesMasterIdLst>
  <p:sldIdLst>
    <p:sldId id="396" r:id="rId2"/>
    <p:sldId id="397" r:id="rId3"/>
    <p:sldId id="432"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6" autoAdjust="0"/>
    <p:restoredTop sz="95109" autoAdjust="0"/>
  </p:normalViewPr>
  <p:slideViewPr>
    <p:cSldViewPr snapToGrid="0">
      <p:cViewPr varScale="1">
        <p:scale>
          <a:sx n="77" d="100"/>
          <a:sy n="77" d="100"/>
        </p:scale>
        <p:origin x="200" y="448"/>
      </p:cViewPr>
      <p:guideLst>
        <p:guide orient="horz" pos="2160"/>
        <p:guide pos="3840"/>
      </p:guideLst>
    </p:cSldViewPr>
  </p:slideViewPr>
  <p:outlineViewPr>
    <p:cViewPr>
      <p:scale>
        <a:sx n="33" d="100"/>
        <a:sy n="33" d="100"/>
      </p:scale>
      <p:origin x="0" y="3092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FE2FF-D52C-BC41-9509-1D4136B6250E}"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BB37B085-8993-4542-ABEB-00C0AFA711DB}">
      <dgm:prSet phldrT="[Text]" custT="1"/>
      <dgm:spPr/>
      <dgm:t>
        <a:bodyPr/>
        <a:lstStyle/>
        <a:p>
          <a:r>
            <a:rPr lang="en-US" sz="3600" dirty="0"/>
            <a:t>Intrapersonal</a:t>
          </a:r>
        </a:p>
      </dgm:t>
    </dgm:pt>
    <dgm:pt modelId="{B10197B2-59CC-184B-A070-1A8896723469}" type="parTrans" cxnId="{8284C422-6593-4F49-A1BD-28FE95D6B540}">
      <dgm:prSet/>
      <dgm:spPr/>
      <dgm:t>
        <a:bodyPr/>
        <a:lstStyle/>
        <a:p>
          <a:endParaRPr lang="en-US"/>
        </a:p>
      </dgm:t>
    </dgm:pt>
    <dgm:pt modelId="{26D0DB85-4DEA-2B44-87AC-E910516073F8}" type="sibTrans" cxnId="{8284C422-6593-4F49-A1BD-28FE95D6B540}">
      <dgm:prSet/>
      <dgm:spPr/>
      <dgm:t>
        <a:bodyPr/>
        <a:lstStyle/>
        <a:p>
          <a:endParaRPr lang="en-US"/>
        </a:p>
      </dgm:t>
    </dgm:pt>
    <dgm:pt modelId="{916557FC-E8AC-EF44-8D59-49DB12DD4934}">
      <dgm:prSet phldrT="[Text]" custT="1"/>
      <dgm:spPr/>
      <dgm:t>
        <a:bodyPr/>
        <a:lstStyle/>
        <a:p>
          <a:r>
            <a:rPr lang="en-US" sz="3600" dirty="0"/>
            <a:t>Self Awareness</a:t>
          </a:r>
        </a:p>
      </dgm:t>
    </dgm:pt>
    <dgm:pt modelId="{9C30E773-61DF-C44A-9B01-56FDCFE81E11}" type="parTrans" cxnId="{554862BD-D52E-3F42-8970-A3AFD13AFEB2}">
      <dgm:prSet/>
      <dgm:spPr/>
      <dgm:t>
        <a:bodyPr/>
        <a:lstStyle/>
        <a:p>
          <a:endParaRPr lang="en-US"/>
        </a:p>
      </dgm:t>
    </dgm:pt>
    <dgm:pt modelId="{3AD0FF92-F2C4-7A4C-BCDF-A1DA430C780B}" type="sibTrans" cxnId="{554862BD-D52E-3F42-8970-A3AFD13AFEB2}">
      <dgm:prSet/>
      <dgm:spPr/>
      <dgm:t>
        <a:bodyPr/>
        <a:lstStyle/>
        <a:p>
          <a:endParaRPr lang="en-US"/>
        </a:p>
      </dgm:t>
    </dgm:pt>
    <dgm:pt modelId="{6F19565C-D2A8-7742-82EA-EDB3BB7BB0DC}">
      <dgm:prSet phldrT="[Text]" custT="1"/>
      <dgm:spPr/>
      <dgm:t>
        <a:bodyPr/>
        <a:lstStyle/>
        <a:p>
          <a:r>
            <a:rPr lang="en-US" sz="3600" dirty="0"/>
            <a:t>Self Management</a:t>
          </a:r>
        </a:p>
      </dgm:t>
    </dgm:pt>
    <dgm:pt modelId="{0892A8D2-2742-3D4B-B0AE-624CFC30D827}" type="parTrans" cxnId="{FABC1861-2480-754A-B0D8-3C0041799356}">
      <dgm:prSet/>
      <dgm:spPr/>
      <dgm:t>
        <a:bodyPr/>
        <a:lstStyle/>
        <a:p>
          <a:endParaRPr lang="en-US"/>
        </a:p>
      </dgm:t>
    </dgm:pt>
    <dgm:pt modelId="{B4533255-5819-1A48-943A-C3C4867EF00D}" type="sibTrans" cxnId="{FABC1861-2480-754A-B0D8-3C0041799356}">
      <dgm:prSet/>
      <dgm:spPr/>
      <dgm:t>
        <a:bodyPr/>
        <a:lstStyle/>
        <a:p>
          <a:endParaRPr lang="en-US"/>
        </a:p>
      </dgm:t>
    </dgm:pt>
    <dgm:pt modelId="{633F9A6E-293F-434A-B06B-2D7DFC00DC6B}">
      <dgm:prSet custT="1"/>
      <dgm:spPr/>
      <dgm:t>
        <a:bodyPr/>
        <a:lstStyle/>
        <a:p>
          <a:r>
            <a:rPr lang="en-US" sz="3600" dirty="0"/>
            <a:t>Self Motivation</a:t>
          </a:r>
        </a:p>
      </dgm:t>
    </dgm:pt>
    <dgm:pt modelId="{72C57886-431D-8249-9027-DF7D56993596}" type="parTrans" cxnId="{E38CBAE6-AF82-464E-87DF-D9F9436A7FC2}">
      <dgm:prSet/>
      <dgm:spPr/>
      <dgm:t>
        <a:bodyPr/>
        <a:lstStyle/>
        <a:p>
          <a:endParaRPr lang="en-US"/>
        </a:p>
      </dgm:t>
    </dgm:pt>
    <dgm:pt modelId="{BD458089-79DB-574E-9343-4A7C85B3987C}" type="sibTrans" cxnId="{E38CBAE6-AF82-464E-87DF-D9F9436A7FC2}">
      <dgm:prSet/>
      <dgm:spPr/>
      <dgm:t>
        <a:bodyPr/>
        <a:lstStyle/>
        <a:p>
          <a:endParaRPr lang="en-US"/>
        </a:p>
      </dgm:t>
    </dgm:pt>
    <dgm:pt modelId="{F5DFD055-0114-CA41-8FEB-9B86FFCD564D}" type="pres">
      <dgm:prSet presAssocID="{4BEFE2FF-D52C-BC41-9509-1D4136B6250E}" presName="diagram" presStyleCnt="0">
        <dgm:presLayoutVars>
          <dgm:chPref val="1"/>
          <dgm:dir/>
          <dgm:animOne val="branch"/>
          <dgm:animLvl val="lvl"/>
          <dgm:resizeHandles/>
        </dgm:presLayoutVars>
      </dgm:prSet>
      <dgm:spPr/>
    </dgm:pt>
    <dgm:pt modelId="{71A74EAC-301A-2143-92A5-9DDAF7043D18}" type="pres">
      <dgm:prSet presAssocID="{BB37B085-8993-4542-ABEB-00C0AFA711DB}" presName="root" presStyleCnt="0"/>
      <dgm:spPr/>
    </dgm:pt>
    <dgm:pt modelId="{D232CE21-2CCA-8946-AE43-E7B07DCF652F}" type="pres">
      <dgm:prSet presAssocID="{BB37B085-8993-4542-ABEB-00C0AFA711DB}" presName="rootComposite" presStyleCnt="0"/>
      <dgm:spPr/>
    </dgm:pt>
    <dgm:pt modelId="{A17849D1-4DCB-CB48-95A2-4D55A8D28767}" type="pres">
      <dgm:prSet presAssocID="{BB37B085-8993-4542-ABEB-00C0AFA711DB}" presName="rootText" presStyleLbl="node1" presStyleIdx="0" presStyleCnt="1" custScaleX="243224"/>
      <dgm:spPr/>
    </dgm:pt>
    <dgm:pt modelId="{6F4622C5-00DC-3749-A12B-CB4D7D280B2B}" type="pres">
      <dgm:prSet presAssocID="{BB37B085-8993-4542-ABEB-00C0AFA711DB}" presName="rootConnector" presStyleLbl="node1" presStyleIdx="0" presStyleCnt="1"/>
      <dgm:spPr/>
    </dgm:pt>
    <dgm:pt modelId="{2B2D1F2B-A5AF-1144-95D7-DB6EC0B3D99A}" type="pres">
      <dgm:prSet presAssocID="{BB37B085-8993-4542-ABEB-00C0AFA711DB}" presName="childShape" presStyleCnt="0"/>
      <dgm:spPr/>
    </dgm:pt>
    <dgm:pt modelId="{6CA44DC8-A21B-EC41-B332-D1E5E28362F1}" type="pres">
      <dgm:prSet presAssocID="{9C30E773-61DF-C44A-9B01-56FDCFE81E11}" presName="Name13" presStyleLbl="parChTrans1D2" presStyleIdx="0" presStyleCnt="3"/>
      <dgm:spPr/>
    </dgm:pt>
    <dgm:pt modelId="{387B3C8C-8371-8F48-BE99-07D08AB7EA4C}" type="pres">
      <dgm:prSet presAssocID="{916557FC-E8AC-EF44-8D59-49DB12DD4934}" presName="childText" presStyleLbl="bgAcc1" presStyleIdx="0" presStyleCnt="3" custScaleX="281354">
        <dgm:presLayoutVars>
          <dgm:bulletEnabled val="1"/>
        </dgm:presLayoutVars>
      </dgm:prSet>
      <dgm:spPr/>
    </dgm:pt>
    <dgm:pt modelId="{070CB0EF-82B7-914C-9BEA-B30C017E5EC0}" type="pres">
      <dgm:prSet presAssocID="{0892A8D2-2742-3D4B-B0AE-624CFC30D827}" presName="Name13" presStyleLbl="parChTrans1D2" presStyleIdx="1" presStyleCnt="3"/>
      <dgm:spPr/>
    </dgm:pt>
    <dgm:pt modelId="{D08AE325-0CFB-2E4B-A8AE-0E725C148D09}" type="pres">
      <dgm:prSet presAssocID="{6F19565C-D2A8-7742-82EA-EDB3BB7BB0DC}" presName="childText" presStyleLbl="bgAcc1" presStyleIdx="1" presStyleCnt="3" custScaleX="316768">
        <dgm:presLayoutVars>
          <dgm:bulletEnabled val="1"/>
        </dgm:presLayoutVars>
      </dgm:prSet>
      <dgm:spPr/>
    </dgm:pt>
    <dgm:pt modelId="{E60D79B5-3E05-4B42-9E86-0BDF851D7C95}" type="pres">
      <dgm:prSet presAssocID="{72C57886-431D-8249-9027-DF7D56993596}" presName="Name13" presStyleLbl="parChTrans1D2" presStyleIdx="2" presStyleCnt="3"/>
      <dgm:spPr/>
    </dgm:pt>
    <dgm:pt modelId="{08F4D25C-CF4C-0E40-8A75-A633602CA175}" type="pres">
      <dgm:prSet presAssocID="{633F9A6E-293F-434A-B06B-2D7DFC00DC6B}" presName="childText" presStyleLbl="bgAcc1" presStyleIdx="2" presStyleCnt="3" custScaleX="308297">
        <dgm:presLayoutVars>
          <dgm:bulletEnabled val="1"/>
        </dgm:presLayoutVars>
      </dgm:prSet>
      <dgm:spPr/>
    </dgm:pt>
  </dgm:ptLst>
  <dgm:cxnLst>
    <dgm:cxn modelId="{B29F0404-6626-B54C-83ED-8790CC205340}" type="presOf" srcId="{0892A8D2-2742-3D4B-B0AE-624CFC30D827}" destId="{070CB0EF-82B7-914C-9BEA-B30C017E5EC0}" srcOrd="0" destOrd="0" presId="urn:microsoft.com/office/officeart/2005/8/layout/hierarchy3"/>
    <dgm:cxn modelId="{79B39916-86CF-674A-B322-AF69198E34F9}" type="presOf" srcId="{633F9A6E-293F-434A-B06B-2D7DFC00DC6B}" destId="{08F4D25C-CF4C-0E40-8A75-A633602CA175}" srcOrd="0" destOrd="0" presId="urn:microsoft.com/office/officeart/2005/8/layout/hierarchy3"/>
    <dgm:cxn modelId="{8284C422-6593-4F49-A1BD-28FE95D6B540}" srcId="{4BEFE2FF-D52C-BC41-9509-1D4136B6250E}" destId="{BB37B085-8993-4542-ABEB-00C0AFA711DB}" srcOrd="0" destOrd="0" parTransId="{B10197B2-59CC-184B-A070-1A8896723469}" sibTransId="{26D0DB85-4DEA-2B44-87AC-E910516073F8}"/>
    <dgm:cxn modelId="{75FD684D-8939-064C-ACC4-B5A396216278}" type="presOf" srcId="{72C57886-431D-8249-9027-DF7D56993596}" destId="{E60D79B5-3E05-4B42-9E86-0BDF851D7C95}" srcOrd="0" destOrd="0" presId="urn:microsoft.com/office/officeart/2005/8/layout/hierarchy3"/>
    <dgm:cxn modelId="{482C8758-C37B-0C4D-9D34-AC7D1E206422}" type="presOf" srcId="{4BEFE2FF-D52C-BC41-9509-1D4136B6250E}" destId="{F5DFD055-0114-CA41-8FEB-9B86FFCD564D}" srcOrd="0" destOrd="0" presId="urn:microsoft.com/office/officeart/2005/8/layout/hierarchy3"/>
    <dgm:cxn modelId="{FABC1861-2480-754A-B0D8-3C0041799356}" srcId="{BB37B085-8993-4542-ABEB-00C0AFA711DB}" destId="{6F19565C-D2A8-7742-82EA-EDB3BB7BB0DC}" srcOrd="1" destOrd="0" parTransId="{0892A8D2-2742-3D4B-B0AE-624CFC30D827}" sibTransId="{B4533255-5819-1A48-943A-C3C4867EF00D}"/>
    <dgm:cxn modelId="{3FD15262-B05C-B847-B9BE-84726B0F520B}" type="presOf" srcId="{6F19565C-D2A8-7742-82EA-EDB3BB7BB0DC}" destId="{D08AE325-0CFB-2E4B-A8AE-0E725C148D09}" srcOrd="0" destOrd="0" presId="urn:microsoft.com/office/officeart/2005/8/layout/hierarchy3"/>
    <dgm:cxn modelId="{7900D17C-772F-0E44-89EF-D881A1AA2FF7}" type="presOf" srcId="{9C30E773-61DF-C44A-9B01-56FDCFE81E11}" destId="{6CA44DC8-A21B-EC41-B332-D1E5E28362F1}" srcOrd="0" destOrd="0" presId="urn:microsoft.com/office/officeart/2005/8/layout/hierarchy3"/>
    <dgm:cxn modelId="{01BD2A8A-D593-DB40-8541-F466C164734B}" type="presOf" srcId="{BB37B085-8993-4542-ABEB-00C0AFA711DB}" destId="{A17849D1-4DCB-CB48-95A2-4D55A8D28767}" srcOrd="0" destOrd="0" presId="urn:microsoft.com/office/officeart/2005/8/layout/hierarchy3"/>
    <dgm:cxn modelId="{A69F10B4-D273-E74A-8699-13FDF6AE3CCA}" type="presOf" srcId="{BB37B085-8993-4542-ABEB-00C0AFA711DB}" destId="{6F4622C5-00DC-3749-A12B-CB4D7D280B2B}" srcOrd="1" destOrd="0" presId="urn:microsoft.com/office/officeart/2005/8/layout/hierarchy3"/>
    <dgm:cxn modelId="{554862BD-D52E-3F42-8970-A3AFD13AFEB2}" srcId="{BB37B085-8993-4542-ABEB-00C0AFA711DB}" destId="{916557FC-E8AC-EF44-8D59-49DB12DD4934}" srcOrd="0" destOrd="0" parTransId="{9C30E773-61DF-C44A-9B01-56FDCFE81E11}" sibTransId="{3AD0FF92-F2C4-7A4C-BCDF-A1DA430C780B}"/>
    <dgm:cxn modelId="{632BFEDB-26F2-FF49-ABB0-B26AF93BDA50}" type="presOf" srcId="{916557FC-E8AC-EF44-8D59-49DB12DD4934}" destId="{387B3C8C-8371-8F48-BE99-07D08AB7EA4C}" srcOrd="0" destOrd="0" presId="urn:microsoft.com/office/officeart/2005/8/layout/hierarchy3"/>
    <dgm:cxn modelId="{E38CBAE6-AF82-464E-87DF-D9F9436A7FC2}" srcId="{BB37B085-8993-4542-ABEB-00C0AFA711DB}" destId="{633F9A6E-293F-434A-B06B-2D7DFC00DC6B}" srcOrd="2" destOrd="0" parTransId="{72C57886-431D-8249-9027-DF7D56993596}" sibTransId="{BD458089-79DB-574E-9343-4A7C85B3987C}"/>
    <dgm:cxn modelId="{84F9FCAC-366E-CE4C-8ED4-4B27F96C0275}" type="presParOf" srcId="{F5DFD055-0114-CA41-8FEB-9B86FFCD564D}" destId="{71A74EAC-301A-2143-92A5-9DDAF7043D18}" srcOrd="0" destOrd="0" presId="urn:microsoft.com/office/officeart/2005/8/layout/hierarchy3"/>
    <dgm:cxn modelId="{E4C7D513-0360-7A41-B93D-4ABC2AC5E107}" type="presParOf" srcId="{71A74EAC-301A-2143-92A5-9DDAF7043D18}" destId="{D232CE21-2CCA-8946-AE43-E7B07DCF652F}" srcOrd="0" destOrd="0" presId="urn:microsoft.com/office/officeart/2005/8/layout/hierarchy3"/>
    <dgm:cxn modelId="{C70F90B1-8B4A-E34F-8516-B911FA532F28}" type="presParOf" srcId="{D232CE21-2CCA-8946-AE43-E7B07DCF652F}" destId="{A17849D1-4DCB-CB48-95A2-4D55A8D28767}" srcOrd="0" destOrd="0" presId="urn:microsoft.com/office/officeart/2005/8/layout/hierarchy3"/>
    <dgm:cxn modelId="{71B2D297-1E19-6348-9A78-C2DAE9EB5C72}" type="presParOf" srcId="{D232CE21-2CCA-8946-AE43-E7B07DCF652F}" destId="{6F4622C5-00DC-3749-A12B-CB4D7D280B2B}" srcOrd="1" destOrd="0" presId="urn:microsoft.com/office/officeart/2005/8/layout/hierarchy3"/>
    <dgm:cxn modelId="{3490012D-0F8B-CD4A-A247-991BF7EF8F4B}" type="presParOf" srcId="{71A74EAC-301A-2143-92A5-9DDAF7043D18}" destId="{2B2D1F2B-A5AF-1144-95D7-DB6EC0B3D99A}" srcOrd="1" destOrd="0" presId="urn:microsoft.com/office/officeart/2005/8/layout/hierarchy3"/>
    <dgm:cxn modelId="{68967CA1-FC83-F241-8CF9-5F9464CF55FE}" type="presParOf" srcId="{2B2D1F2B-A5AF-1144-95D7-DB6EC0B3D99A}" destId="{6CA44DC8-A21B-EC41-B332-D1E5E28362F1}" srcOrd="0" destOrd="0" presId="urn:microsoft.com/office/officeart/2005/8/layout/hierarchy3"/>
    <dgm:cxn modelId="{0610795C-109B-934A-A6E9-1837CE11B9CF}" type="presParOf" srcId="{2B2D1F2B-A5AF-1144-95D7-DB6EC0B3D99A}" destId="{387B3C8C-8371-8F48-BE99-07D08AB7EA4C}" srcOrd="1" destOrd="0" presId="urn:microsoft.com/office/officeart/2005/8/layout/hierarchy3"/>
    <dgm:cxn modelId="{02F64ED1-FF6B-DE4D-B203-71258ACF8558}" type="presParOf" srcId="{2B2D1F2B-A5AF-1144-95D7-DB6EC0B3D99A}" destId="{070CB0EF-82B7-914C-9BEA-B30C017E5EC0}" srcOrd="2" destOrd="0" presId="urn:microsoft.com/office/officeart/2005/8/layout/hierarchy3"/>
    <dgm:cxn modelId="{CB72C1CE-BFE6-2F4B-A04D-97FD7D520C92}" type="presParOf" srcId="{2B2D1F2B-A5AF-1144-95D7-DB6EC0B3D99A}" destId="{D08AE325-0CFB-2E4B-A8AE-0E725C148D09}" srcOrd="3" destOrd="0" presId="urn:microsoft.com/office/officeart/2005/8/layout/hierarchy3"/>
    <dgm:cxn modelId="{FB65FDB9-4947-E94B-8970-2B2A7EAC4B83}" type="presParOf" srcId="{2B2D1F2B-A5AF-1144-95D7-DB6EC0B3D99A}" destId="{E60D79B5-3E05-4B42-9E86-0BDF851D7C95}" srcOrd="4" destOrd="0" presId="urn:microsoft.com/office/officeart/2005/8/layout/hierarchy3"/>
    <dgm:cxn modelId="{572FFE49-E4B9-1A4C-80F2-4C1B007B2F8C}" type="presParOf" srcId="{2B2D1F2B-A5AF-1144-95D7-DB6EC0B3D99A}" destId="{08F4D25C-CF4C-0E40-8A75-A633602CA17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EFE2FF-D52C-BC41-9509-1D4136B6250E}"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B0AF58EB-CCC3-BE43-860E-BC8700FEAF3B}">
      <dgm:prSet phldrT="[Text]" custT="1"/>
      <dgm:spPr/>
      <dgm:t>
        <a:bodyPr/>
        <a:lstStyle/>
        <a:p>
          <a:r>
            <a:rPr lang="en-US" sz="3600" dirty="0"/>
            <a:t>Interpersonal</a:t>
          </a:r>
        </a:p>
      </dgm:t>
    </dgm:pt>
    <dgm:pt modelId="{5567BBC8-B1D3-444B-8D75-7FA5C791D161}" type="parTrans" cxnId="{FA07FF6E-E50D-EF47-98DC-4B39277CA8E5}">
      <dgm:prSet/>
      <dgm:spPr/>
      <dgm:t>
        <a:bodyPr/>
        <a:lstStyle/>
        <a:p>
          <a:endParaRPr lang="en-US"/>
        </a:p>
      </dgm:t>
    </dgm:pt>
    <dgm:pt modelId="{0DB4CE25-0E58-0A43-BA8D-2F136489B46A}" type="sibTrans" cxnId="{FA07FF6E-E50D-EF47-98DC-4B39277CA8E5}">
      <dgm:prSet/>
      <dgm:spPr/>
      <dgm:t>
        <a:bodyPr/>
        <a:lstStyle/>
        <a:p>
          <a:endParaRPr lang="en-US"/>
        </a:p>
      </dgm:t>
    </dgm:pt>
    <dgm:pt modelId="{EF9A9D73-46C2-C942-82A3-6E07A94023A8}">
      <dgm:prSet phldrT="[Text]" custT="1"/>
      <dgm:spPr/>
      <dgm:t>
        <a:bodyPr/>
        <a:lstStyle/>
        <a:p>
          <a:r>
            <a:rPr lang="en-US" sz="3600" dirty="0"/>
            <a:t>Empathy</a:t>
          </a:r>
        </a:p>
      </dgm:t>
    </dgm:pt>
    <dgm:pt modelId="{3A4EC958-601F-7847-B9F4-06F7A2595454}" type="parTrans" cxnId="{61862B4F-FBA3-8D40-9EC2-73078D40575D}">
      <dgm:prSet/>
      <dgm:spPr/>
      <dgm:t>
        <a:bodyPr/>
        <a:lstStyle/>
        <a:p>
          <a:endParaRPr lang="en-US"/>
        </a:p>
      </dgm:t>
    </dgm:pt>
    <dgm:pt modelId="{1D6B7924-26BB-8043-B591-0BDB6C5EFD47}" type="sibTrans" cxnId="{61862B4F-FBA3-8D40-9EC2-73078D40575D}">
      <dgm:prSet/>
      <dgm:spPr/>
      <dgm:t>
        <a:bodyPr/>
        <a:lstStyle/>
        <a:p>
          <a:endParaRPr lang="en-US"/>
        </a:p>
      </dgm:t>
    </dgm:pt>
    <dgm:pt modelId="{F5661003-9199-7747-8F2A-F135A10ED166}">
      <dgm:prSet phldrT="[Text]" custT="1"/>
      <dgm:spPr/>
      <dgm:t>
        <a:bodyPr/>
        <a:lstStyle/>
        <a:p>
          <a:r>
            <a:rPr lang="en-US" sz="3600" dirty="0"/>
            <a:t>Managing Relationship</a:t>
          </a:r>
        </a:p>
      </dgm:t>
    </dgm:pt>
    <dgm:pt modelId="{743DB479-D121-C24A-A4E2-B79D22053B7C}" type="parTrans" cxnId="{39158E62-1A2C-F94C-8902-E336F46311FA}">
      <dgm:prSet/>
      <dgm:spPr/>
      <dgm:t>
        <a:bodyPr/>
        <a:lstStyle/>
        <a:p>
          <a:endParaRPr lang="en-US"/>
        </a:p>
      </dgm:t>
    </dgm:pt>
    <dgm:pt modelId="{8F39B084-43D5-C843-90F2-15B749D66F5A}" type="sibTrans" cxnId="{39158E62-1A2C-F94C-8902-E336F46311FA}">
      <dgm:prSet/>
      <dgm:spPr/>
      <dgm:t>
        <a:bodyPr/>
        <a:lstStyle/>
        <a:p>
          <a:endParaRPr lang="en-US"/>
        </a:p>
      </dgm:t>
    </dgm:pt>
    <dgm:pt modelId="{F5DFD055-0114-CA41-8FEB-9B86FFCD564D}" type="pres">
      <dgm:prSet presAssocID="{4BEFE2FF-D52C-BC41-9509-1D4136B6250E}" presName="diagram" presStyleCnt="0">
        <dgm:presLayoutVars>
          <dgm:chPref val="1"/>
          <dgm:dir/>
          <dgm:animOne val="branch"/>
          <dgm:animLvl val="lvl"/>
          <dgm:resizeHandles/>
        </dgm:presLayoutVars>
      </dgm:prSet>
      <dgm:spPr/>
    </dgm:pt>
    <dgm:pt modelId="{20CEBB1A-D334-E546-BB90-5ADB8BD0E966}" type="pres">
      <dgm:prSet presAssocID="{B0AF58EB-CCC3-BE43-860E-BC8700FEAF3B}" presName="root" presStyleCnt="0"/>
      <dgm:spPr/>
    </dgm:pt>
    <dgm:pt modelId="{3C6EC015-13B1-344E-8FA9-347F418BD267}" type="pres">
      <dgm:prSet presAssocID="{B0AF58EB-CCC3-BE43-860E-BC8700FEAF3B}" presName="rootComposite" presStyleCnt="0"/>
      <dgm:spPr/>
    </dgm:pt>
    <dgm:pt modelId="{BF2E1DE5-6450-B447-9AC1-7F592495DB4E}" type="pres">
      <dgm:prSet presAssocID="{B0AF58EB-CCC3-BE43-860E-BC8700FEAF3B}" presName="rootText" presStyleLbl="node1" presStyleIdx="0" presStyleCnt="1" custScaleX="146121" custScaleY="53300"/>
      <dgm:spPr/>
    </dgm:pt>
    <dgm:pt modelId="{920B74CF-A9FD-A849-A609-4EE4B75BE3CF}" type="pres">
      <dgm:prSet presAssocID="{B0AF58EB-CCC3-BE43-860E-BC8700FEAF3B}" presName="rootConnector" presStyleLbl="node1" presStyleIdx="0" presStyleCnt="1"/>
      <dgm:spPr/>
    </dgm:pt>
    <dgm:pt modelId="{7EDE2BC4-C441-5042-9739-C519C9335E8F}" type="pres">
      <dgm:prSet presAssocID="{B0AF58EB-CCC3-BE43-860E-BC8700FEAF3B}" presName="childShape" presStyleCnt="0"/>
      <dgm:spPr/>
    </dgm:pt>
    <dgm:pt modelId="{A0871F66-D195-EF47-AA2E-41B0FB94ABAE}" type="pres">
      <dgm:prSet presAssocID="{3A4EC958-601F-7847-B9F4-06F7A2595454}" presName="Name13" presStyleLbl="parChTrans1D2" presStyleIdx="0" presStyleCnt="2"/>
      <dgm:spPr/>
    </dgm:pt>
    <dgm:pt modelId="{5DA7E873-7ED8-C14C-A253-CF0CF558D279}" type="pres">
      <dgm:prSet presAssocID="{EF9A9D73-46C2-C942-82A3-6E07A94023A8}" presName="childText" presStyleLbl="bgAcc1" presStyleIdx="0" presStyleCnt="2" custScaleX="121129" custScaleY="60919">
        <dgm:presLayoutVars>
          <dgm:bulletEnabled val="1"/>
        </dgm:presLayoutVars>
      </dgm:prSet>
      <dgm:spPr/>
    </dgm:pt>
    <dgm:pt modelId="{9BB8E0B9-A7F7-0445-BCDD-BA33E32D6B73}" type="pres">
      <dgm:prSet presAssocID="{743DB479-D121-C24A-A4E2-B79D22053B7C}" presName="Name13" presStyleLbl="parChTrans1D2" presStyleIdx="1" presStyleCnt="2"/>
      <dgm:spPr/>
    </dgm:pt>
    <dgm:pt modelId="{4D25087A-1F3F-214C-A553-3304C99BB9C1}" type="pres">
      <dgm:prSet presAssocID="{F5661003-9199-7747-8F2A-F135A10ED166}" presName="childText" presStyleLbl="bgAcc1" presStyleIdx="1" presStyleCnt="2" custScaleX="209802" custScaleY="59659">
        <dgm:presLayoutVars>
          <dgm:bulletEnabled val="1"/>
        </dgm:presLayoutVars>
      </dgm:prSet>
      <dgm:spPr/>
    </dgm:pt>
  </dgm:ptLst>
  <dgm:cxnLst>
    <dgm:cxn modelId="{3B4E6705-024D-2841-9F0A-7DC7372C511B}" type="presOf" srcId="{F5661003-9199-7747-8F2A-F135A10ED166}" destId="{4D25087A-1F3F-214C-A553-3304C99BB9C1}" srcOrd="0" destOrd="0" presId="urn:microsoft.com/office/officeart/2005/8/layout/hierarchy3"/>
    <dgm:cxn modelId="{1822BF33-530E-AB48-B015-69206B41A8BF}" type="presOf" srcId="{3A4EC958-601F-7847-B9F4-06F7A2595454}" destId="{A0871F66-D195-EF47-AA2E-41B0FB94ABAE}" srcOrd="0" destOrd="0" presId="urn:microsoft.com/office/officeart/2005/8/layout/hierarchy3"/>
    <dgm:cxn modelId="{98D00A4B-8B68-D046-9C95-C49B21790368}" type="presOf" srcId="{B0AF58EB-CCC3-BE43-860E-BC8700FEAF3B}" destId="{920B74CF-A9FD-A849-A609-4EE4B75BE3CF}" srcOrd="1" destOrd="0" presId="urn:microsoft.com/office/officeart/2005/8/layout/hierarchy3"/>
    <dgm:cxn modelId="{61862B4F-FBA3-8D40-9EC2-73078D40575D}" srcId="{B0AF58EB-CCC3-BE43-860E-BC8700FEAF3B}" destId="{EF9A9D73-46C2-C942-82A3-6E07A94023A8}" srcOrd="0" destOrd="0" parTransId="{3A4EC958-601F-7847-B9F4-06F7A2595454}" sibTransId="{1D6B7924-26BB-8043-B591-0BDB6C5EFD47}"/>
    <dgm:cxn modelId="{AF5B1F58-A46F-F64C-8651-DE9D94B971C5}" type="presOf" srcId="{743DB479-D121-C24A-A4E2-B79D22053B7C}" destId="{9BB8E0B9-A7F7-0445-BCDD-BA33E32D6B73}" srcOrd="0" destOrd="0" presId="urn:microsoft.com/office/officeart/2005/8/layout/hierarchy3"/>
    <dgm:cxn modelId="{39158E62-1A2C-F94C-8902-E336F46311FA}" srcId="{B0AF58EB-CCC3-BE43-860E-BC8700FEAF3B}" destId="{F5661003-9199-7747-8F2A-F135A10ED166}" srcOrd="1" destOrd="0" parTransId="{743DB479-D121-C24A-A4E2-B79D22053B7C}" sibTransId="{8F39B084-43D5-C843-90F2-15B749D66F5A}"/>
    <dgm:cxn modelId="{FA07FF6E-E50D-EF47-98DC-4B39277CA8E5}" srcId="{4BEFE2FF-D52C-BC41-9509-1D4136B6250E}" destId="{B0AF58EB-CCC3-BE43-860E-BC8700FEAF3B}" srcOrd="0" destOrd="0" parTransId="{5567BBC8-B1D3-444B-8D75-7FA5C791D161}" sibTransId="{0DB4CE25-0E58-0A43-BA8D-2F136489B46A}"/>
    <dgm:cxn modelId="{6869D878-AC4E-334A-9BFB-283B690446B4}" type="presOf" srcId="{EF9A9D73-46C2-C942-82A3-6E07A94023A8}" destId="{5DA7E873-7ED8-C14C-A253-CF0CF558D279}" srcOrd="0" destOrd="0" presId="urn:microsoft.com/office/officeart/2005/8/layout/hierarchy3"/>
    <dgm:cxn modelId="{7B164C9E-ACFC-C14F-9623-26013D216B50}" type="presOf" srcId="{B0AF58EB-CCC3-BE43-860E-BC8700FEAF3B}" destId="{BF2E1DE5-6450-B447-9AC1-7F592495DB4E}" srcOrd="0" destOrd="0" presId="urn:microsoft.com/office/officeart/2005/8/layout/hierarchy3"/>
    <dgm:cxn modelId="{F0E6AED0-138B-794E-BF39-A4520C25304C}" type="presOf" srcId="{4BEFE2FF-D52C-BC41-9509-1D4136B6250E}" destId="{F5DFD055-0114-CA41-8FEB-9B86FFCD564D}" srcOrd="0" destOrd="0" presId="urn:microsoft.com/office/officeart/2005/8/layout/hierarchy3"/>
    <dgm:cxn modelId="{9AA4BEB8-B7A2-BD45-8BB6-2D3D2C137335}" type="presParOf" srcId="{F5DFD055-0114-CA41-8FEB-9B86FFCD564D}" destId="{20CEBB1A-D334-E546-BB90-5ADB8BD0E966}" srcOrd="0" destOrd="0" presId="urn:microsoft.com/office/officeart/2005/8/layout/hierarchy3"/>
    <dgm:cxn modelId="{D2F0EECE-AEC0-6C4A-BE8E-E51C665879CA}" type="presParOf" srcId="{20CEBB1A-D334-E546-BB90-5ADB8BD0E966}" destId="{3C6EC015-13B1-344E-8FA9-347F418BD267}" srcOrd="0" destOrd="0" presId="urn:microsoft.com/office/officeart/2005/8/layout/hierarchy3"/>
    <dgm:cxn modelId="{030088CF-4803-7F46-9612-FE7F07403F25}" type="presParOf" srcId="{3C6EC015-13B1-344E-8FA9-347F418BD267}" destId="{BF2E1DE5-6450-B447-9AC1-7F592495DB4E}" srcOrd="0" destOrd="0" presId="urn:microsoft.com/office/officeart/2005/8/layout/hierarchy3"/>
    <dgm:cxn modelId="{F2DD34A9-5D37-9C44-BFEF-7DE65CC25DCD}" type="presParOf" srcId="{3C6EC015-13B1-344E-8FA9-347F418BD267}" destId="{920B74CF-A9FD-A849-A609-4EE4B75BE3CF}" srcOrd="1" destOrd="0" presId="urn:microsoft.com/office/officeart/2005/8/layout/hierarchy3"/>
    <dgm:cxn modelId="{C873F3F2-9AA2-B343-90BC-70D5FF9E89D2}" type="presParOf" srcId="{20CEBB1A-D334-E546-BB90-5ADB8BD0E966}" destId="{7EDE2BC4-C441-5042-9739-C519C9335E8F}" srcOrd="1" destOrd="0" presId="urn:microsoft.com/office/officeart/2005/8/layout/hierarchy3"/>
    <dgm:cxn modelId="{1BA9C8AD-03C8-AA45-9532-447F39579B82}" type="presParOf" srcId="{7EDE2BC4-C441-5042-9739-C519C9335E8F}" destId="{A0871F66-D195-EF47-AA2E-41B0FB94ABAE}" srcOrd="0" destOrd="0" presId="urn:microsoft.com/office/officeart/2005/8/layout/hierarchy3"/>
    <dgm:cxn modelId="{DB2B9F7A-541A-CC45-AF98-83648DF2FBBB}" type="presParOf" srcId="{7EDE2BC4-C441-5042-9739-C519C9335E8F}" destId="{5DA7E873-7ED8-C14C-A253-CF0CF558D279}" srcOrd="1" destOrd="0" presId="urn:microsoft.com/office/officeart/2005/8/layout/hierarchy3"/>
    <dgm:cxn modelId="{FE335047-4D2E-1A4C-9102-B32CD3ACC4E5}" type="presParOf" srcId="{7EDE2BC4-C441-5042-9739-C519C9335E8F}" destId="{9BB8E0B9-A7F7-0445-BCDD-BA33E32D6B73}" srcOrd="2" destOrd="0" presId="urn:microsoft.com/office/officeart/2005/8/layout/hierarchy3"/>
    <dgm:cxn modelId="{A26A67FB-4688-E94F-A213-8B2AB0190B79}" type="presParOf" srcId="{7EDE2BC4-C441-5042-9739-C519C9335E8F}" destId="{4D25087A-1F3F-214C-A553-3304C99BB9C1}"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849D1-4DCB-CB48-95A2-4D55A8D28767}">
      <dsp:nvSpPr>
        <dsp:cNvPr id="0" name=""/>
        <dsp:cNvSpPr/>
      </dsp:nvSpPr>
      <dsp:spPr>
        <a:xfrm>
          <a:off x="44" y="61319"/>
          <a:ext cx="3791066" cy="779336"/>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Intrapersonal</a:t>
          </a:r>
        </a:p>
      </dsp:txBody>
      <dsp:txXfrm>
        <a:off x="22870" y="84145"/>
        <a:ext cx="3745414" cy="733684"/>
      </dsp:txXfrm>
    </dsp:sp>
    <dsp:sp modelId="{6CA44DC8-A21B-EC41-B332-D1E5E28362F1}">
      <dsp:nvSpPr>
        <dsp:cNvPr id="0" name=""/>
        <dsp:cNvSpPr/>
      </dsp:nvSpPr>
      <dsp:spPr>
        <a:xfrm>
          <a:off x="379151" y="840655"/>
          <a:ext cx="379106" cy="584502"/>
        </a:xfrm>
        <a:custGeom>
          <a:avLst/>
          <a:gdLst/>
          <a:ahLst/>
          <a:cxnLst/>
          <a:rect l="0" t="0" r="0" b="0"/>
          <a:pathLst>
            <a:path>
              <a:moveTo>
                <a:pt x="0" y="0"/>
              </a:moveTo>
              <a:lnTo>
                <a:pt x="0" y="584502"/>
              </a:lnTo>
              <a:lnTo>
                <a:pt x="379106" y="58450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7B3C8C-8371-8F48-BE99-07D08AB7EA4C}">
      <dsp:nvSpPr>
        <dsp:cNvPr id="0" name=""/>
        <dsp:cNvSpPr/>
      </dsp:nvSpPr>
      <dsp:spPr>
        <a:xfrm>
          <a:off x="758257" y="1035489"/>
          <a:ext cx="3508311" cy="77933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Self Awareness</a:t>
          </a:r>
        </a:p>
      </dsp:txBody>
      <dsp:txXfrm>
        <a:off x="781083" y="1058315"/>
        <a:ext cx="3462659" cy="733684"/>
      </dsp:txXfrm>
    </dsp:sp>
    <dsp:sp modelId="{070CB0EF-82B7-914C-9BEA-B30C017E5EC0}">
      <dsp:nvSpPr>
        <dsp:cNvPr id="0" name=""/>
        <dsp:cNvSpPr/>
      </dsp:nvSpPr>
      <dsp:spPr>
        <a:xfrm>
          <a:off x="379151" y="840655"/>
          <a:ext cx="379106" cy="1558673"/>
        </a:xfrm>
        <a:custGeom>
          <a:avLst/>
          <a:gdLst/>
          <a:ahLst/>
          <a:cxnLst/>
          <a:rect l="0" t="0" r="0" b="0"/>
          <a:pathLst>
            <a:path>
              <a:moveTo>
                <a:pt x="0" y="0"/>
              </a:moveTo>
              <a:lnTo>
                <a:pt x="0" y="1558673"/>
              </a:lnTo>
              <a:lnTo>
                <a:pt x="379106" y="1558673"/>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8AE325-0CFB-2E4B-A8AE-0E725C148D09}">
      <dsp:nvSpPr>
        <dsp:cNvPr id="0" name=""/>
        <dsp:cNvSpPr/>
      </dsp:nvSpPr>
      <dsp:spPr>
        <a:xfrm>
          <a:off x="758257" y="2009660"/>
          <a:ext cx="3949901" cy="77933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Self Management</a:t>
          </a:r>
        </a:p>
      </dsp:txBody>
      <dsp:txXfrm>
        <a:off x="781083" y="2032486"/>
        <a:ext cx="3904249" cy="733684"/>
      </dsp:txXfrm>
    </dsp:sp>
    <dsp:sp modelId="{E60D79B5-3E05-4B42-9E86-0BDF851D7C95}">
      <dsp:nvSpPr>
        <dsp:cNvPr id="0" name=""/>
        <dsp:cNvSpPr/>
      </dsp:nvSpPr>
      <dsp:spPr>
        <a:xfrm>
          <a:off x="379151" y="840655"/>
          <a:ext cx="379106" cy="2532843"/>
        </a:xfrm>
        <a:custGeom>
          <a:avLst/>
          <a:gdLst/>
          <a:ahLst/>
          <a:cxnLst/>
          <a:rect l="0" t="0" r="0" b="0"/>
          <a:pathLst>
            <a:path>
              <a:moveTo>
                <a:pt x="0" y="0"/>
              </a:moveTo>
              <a:lnTo>
                <a:pt x="0" y="2532843"/>
              </a:lnTo>
              <a:lnTo>
                <a:pt x="379106" y="2532843"/>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F4D25C-CF4C-0E40-8A75-A633602CA175}">
      <dsp:nvSpPr>
        <dsp:cNvPr id="0" name=""/>
        <dsp:cNvSpPr/>
      </dsp:nvSpPr>
      <dsp:spPr>
        <a:xfrm>
          <a:off x="758257" y="2983831"/>
          <a:ext cx="3844273" cy="779336"/>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Self Motivation</a:t>
          </a:r>
        </a:p>
      </dsp:txBody>
      <dsp:txXfrm>
        <a:off x="781083" y="3006657"/>
        <a:ext cx="3798621" cy="73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E1DE5-6450-B447-9AC1-7F592495DB4E}">
      <dsp:nvSpPr>
        <dsp:cNvPr id="0" name=""/>
        <dsp:cNvSpPr/>
      </dsp:nvSpPr>
      <dsp:spPr>
        <a:xfrm>
          <a:off x="3169" y="413259"/>
          <a:ext cx="3913383" cy="713734"/>
        </a:xfrm>
        <a:prstGeom prst="roundRect">
          <a:avLst>
            <a:gd name="adj" fmla="val 10000"/>
          </a:avLst>
        </a:prstGeom>
        <a:gradFill rotWithShape="0">
          <a:gsLst>
            <a:gs pos="0">
              <a:schemeClr val="accent1">
                <a:hueOff val="0"/>
                <a:satOff val="0"/>
                <a:lumOff val="0"/>
                <a:alphaOff val="0"/>
                <a:tint val="98000"/>
                <a:lumMod val="100000"/>
              </a:schemeClr>
            </a:gs>
            <a:gs pos="100000">
              <a:schemeClr val="accent1">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Interpersonal</a:t>
          </a:r>
        </a:p>
      </dsp:txBody>
      <dsp:txXfrm>
        <a:off x="24074" y="434164"/>
        <a:ext cx="3871573" cy="671924"/>
      </dsp:txXfrm>
    </dsp:sp>
    <dsp:sp modelId="{A0871F66-D195-EF47-AA2E-41B0FB94ABAE}">
      <dsp:nvSpPr>
        <dsp:cNvPr id="0" name=""/>
        <dsp:cNvSpPr/>
      </dsp:nvSpPr>
      <dsp:spPr>
        <a:xfrm>
          <a:off x="394508" y="1126994"/>
          <a:ext cx="391338" cy="742652"/>
        </a:xfrm>
        <a:custGeom>
          <a:avLst/>
          <a:gdLst/>
          <a:ahLst/>
          <a:cxnLst/>
          <a:rect l="0" t="0" r="0" b="0"/>
          <a:pathLst>
            <a:path>
              <a:moveTo>
                <a:pt x="0" y="0"/>
              </a:moveTo>
              <a:lnTo>
                <a:pt x="0" y="742652"/>
              </a:lnTo>
              <a:lnTo>
                <a:pt x="391338" y="742652"/>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A7E873-7ED8-C14C-A253-CF0CF558D279}">
      <dsp:nvSpPr>
        <dsp:cNvPr id="0" name=""/>
        <dsp:cNvSpPr/>
      </dsp:nvSpPr>
      <dsp:spPr>
        <a:xfrm>
          <a:off x="785846" y="1461767"/>
          <a:ext cx="2595242" cy="81576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Empathy</a:t>
          </a:r>
        </a:p>
      </dsp:txBody>
      <dsp:txXfrm>
        <a:off x="809739" y="1485660"/>
        <a:ext cx="2547456" cy="767974"/>
      </dsp:txXfrm>
    </dsp:sp>
    <dsp:sp modelId="{9BB8E0B9-A7F7-0445-BCDD-BA33E32D6B73}">
      <dsp:nvSpPr>
        <dsp:cNvPr id="0" name=""/>
        <dsp:cNvSpPr/>
      </dsp:nvSpPr>
      <dsp:spPr>
        <a:xfrm>
          <a:off x="394508" y="1126994"/>
          <a:ext cx="391338" cy="1884749"/>
        </a:xfrm>
        <a:custGeom>
          <a:avLst/>
          <a:gdLst/>
          <a:ahLst/>
          <a:cxnLst/>
          <a:rect l="0" t="0" r="0" b="0"/>
          <a:pathLst>
            <a:path>
              <a:moveTo>
                <a:pt x="0" y="0"/>
              </a:moveTo>
              <a:lnTo>
                <a:pt x="0" y="1884749"/>
              </a:lnTo>
              <a:lnTo>
                <a:pt x="391338" y="1884749"/>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25087A-1F3F-214C-A553-3304C99BB9C1}">
      <dsp:nvSpPr>
        <dsp:cNvPr id="0" name=""/>
        <dsp:cNvSpPr/>
      </dsp:nvSpPr>
      <dsp:spPr>
        <a:xfrm>
          <a:off x="785846" y="2612299"/>
          <a:ext cx="4495099" cy="79888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Managing Relationship</a:t>
          </a:r>
        </a:p>
      </dsp:txBody>
      <dsp:txXfrm>
        <a:off x="809245" y="2635698"/>
        <a:ext cx="4448301" cy="752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17F0-A119-ED44-9FA1-38369F01F554}" type="datetimeFigureOut">
              <a:rPr lang="en-US" smtClean="0"/>
              <a:t>8/4/21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7710C-832A-6B42-B0D7-42584184F951}" type="slidenum">
              <a:rPr lang="en-US" smtClean="0"/>
              <a:t>‹#›</a:t>
            </a:fld>
            <a:endParaRPr lang="en-US"/>
          </a:p>
        </p:txBody>
      </p:sp>
    </p:spTree>
    <p:extLst>
      <p:ext uri="{BB962C8B-B14F-4D97-AF65-F5344CB8AC3E}">
        <p14:creationId xmlns:p14="http://schemas.microsoft.com/office/powerpoint/2010/main" val="1149936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7710C-832A-6B42-B0D7-42584184F951}" type="slidenum">
              <a:rPr lang="en-US" smtClean="0"/>
              <a:t>3</a:t>
            </a:fld>
            <a:endParaRPr lang="en-US"/>
          </a:p>
        </p:txBody>
      </p:sp>
    </p:spTree>
    <p:extLst>
      <p:ext uri="{BB962C8B-B14F-4D97-AF65-F5344CB8AC3E}">
        <p14:creationId xmlns:p14="http://schemas.microsoft.com/office/powerpoint/2010/main" val="1783836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5923F103-BC34-4FE4-A40E-EDDEECFDA5D0}" type="datetimeFigureOut">
              <a:rPr lang="en-US" smtClean="0"/>
              <a:pPr/>
              <a:t>8/4/21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34556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656350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68606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17385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7528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3763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2833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724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650951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34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8/4/21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79322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3333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8/4/21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67765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8/4/21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982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C8D7E02-BCB8-4D50-A234-369438C08659}" type="datetimeFigureOut">
              <a:rPr lang="en-US" smtClean="0"/>
              <a:t>8/4/21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24018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0790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8/4/21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695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8/4/21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841071"/>
      </p:ext>
    </p:extLst>
  </p:cSld>
  <p:clrMap bg1="dk1" tx1="lt1" bg2="dk2" tx2="lt2" accent1="accent1" accent2="accent2" accent3="accent3" accent4="accent4" accent5="accent5" accent6="accent6" hlink="hlink" folHlink="folHlink"/>
  <p:sldLayoutIdLst>
    <p:sldLayoutId id="2147484422"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 id="2147484436" r:id="rId15"/>
    <p:sldLayoutId id="2147484437" r:id="rId16"/>
    <p:sldLayoutId id="2147484438"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5079" y="314130"/>
            <a:ext cx="3923192" cy="6177154"/>
          </a:xfrm>
        </p:spPr>
      </p:pic>
    </p:spTree>
    <p:extLst>
      <p:ext uri="{BB962C8B-B14F-4D97-AF65-F5344CB8AC3E}">
        <p14:creationId xmlns:p14="http://schemas.microsoft.com/office/powerpoint/2010/main" val="24221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Self </a:t>
            </a:r>
            <a:r>
              <a:rPr lang="mr-IN" b="1" dirty="0">
                <a:solidFill>
                  <a:srgbClr val="FFFF00"/>
                </a:solidFill>
              </a:rPr>
              <a:t>–</a:t>
            </a:r>
            <a:r>
              <a:rPr lang="en-US" b="1" dirty="0">
                <a:solidFill>
                  <a:srgbClr val="FFFF00"/>
                </a:solidFill>
              </a:rPr>
              <a:t> Regard</a:t>
            </a:r>
            <a:endParaRPr lang="en-US" dirty="0"/>
          </a:p>
        </p:txBody>
      </p:sp>
      <p:sp>
        <p:nvSpPr>
          <p:cNvPr id="3" name="Content Placeholder 2"/>
          <p:cNvSpPr>
            <a:spLocks noGrp="1"/>
          </p:cNvSpPr>
          <p:nvPr>
            <p:ph idx="1"/>
          </p:nvPr>
        </p:nvSpPr>
        <p:spPr>
          <a:xfrm>
            <a:off x="1140119" y="2054701"/>
            <a:ext cx="9905998" cy="1715815"/>
          </a:xfrm>
        </p:spPr>
        <p:txBody>
          <a:bodyPr>
            <a:normAutofit fontScale="77500" lnSpcReduction="20000"/>
          </a:bodyPr>
          <a:lstStyle/>
          <a:p>
            <a:r>
              <a:rPr lang="en-US" sz="3600" b="1" dirty="0">
                <a:solidFill>
                  <a:srgbClr val="FFFF00"/>
                </a:solidFill>
              </a:rPr>
              <a:t>Self </a:t>
            </a:r>
            <a:r>
              <a:rPr lang="mr-IN" sz="3600" b="1" dirty="0">
                <a:solidFill>
                  <a:srgbClr val="FFFF00"/>
                </a:solidFill>
              </a:rPr>
              <a:t>–</a:t>
            </a:r>
            <a:r>
              <a:rPr lang="en-US" sz="3600" b="1" dirty="0">
                <a:solidFill>
                  <a:srgbClr val="FFFF00"/>
                </a:solidFill>
              </a:rPr>
              <a:t> Regard </a:t>
            </a:r>
            <a:r>
              <a:rPr lang="en-US" sz="3600" dirty="0"/>
              <a:t>is respecting oneself while understanding and accepting one’s strengths and weakness. </a:t>
            </a:r>
          </a:p>
          <a:p>
            <a:r>
              <a:rPr lang="en-US" sz="3600" dirty="0"/>
              <a:t>Self </a:t>
            </a:r>
            <a:r>
              <a:rPr lang="mr-IN" sz="3600" dirty="0"/>
              <a:t>–</a:t>
            </a:r>
            <a:r>
              <a:rPr lang="en-US" sz="3600" dirty="0"/>
              <a:t> Regard is often associated with feelings of inner strength and self confidence.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020" y="3510968"/>
            <a:ext cx="3124379" cy="31374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0118" y="4236599"/>
            <a:ext cx="3187700" cy="2311400"/>
          </a:xfrm>
          <a:prstGeom prst="rect">
            <a:avLst/>
          </a:prstGeom>
        </p:spPr>
      </p:pic>
    </p:spTree>
    <p:extLst>
      <p:ext uri="{BB962C8B-B14F-4D97-AF65-F5344CB8AC3E}">
        <p14:creationId xmlns:p14="http://schemas.microsoft.com/office/powerpoint/2010/main" val="1739532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97069"/>
            <a:ext cx="9905998" cy="1905000"/>
          </a:xfrm>
        </p:spPr>
        <p:txBody>
          <a:bodyPr/>
          <a:lstStyle/>
          <a:p>
            <a:r>
              <a:rPr lang="en-US" b="1" dirty="0">
                <a:solidFill>
                  <a:srgbClr val="FFFF00"/>
                </a:solidFill>
              </a:rPr>
              <a:t>Self</a:t>
            </a:r>
            <a:r>
              <a:rPr lang="en-US" dirty="0">
                <a:solidFill>
                  <a:srgbClr val="FFFF00"/>
                </a:solidFill>
              </a:rPr>
              <a:t> </a:t>
            </a:r>
            <a:r>
              <a:rPr lang="mr-IN" b="1" dirty="0">
                <a:solidFill>
                  <a:srgbClr val="FFFF00"/>
                </a:solidFill>
              </a:rPr>
              <a:t>–</a:t>
            </a:r>
            <a:r>
              <a:rPr lang="en-US" dirty="0">
                <a:solidFill>
                  <a:srgbClr val="FFFF00"/>
                </a:solidFill>
              </a:rPr>
              <a:t> </a:t>
            </a:r>
            <a:r>
              <a:rPr lang="en-US" b="1" dirty="0" err="1">
                <a:solidFill>
                  <a:srgbClr val="FFFF00"/>
                </a:solidFill>
              </a:rPr>
              <a:t>Actualisation</a:t>
            </a:r>
            <a:endParaRPr lang="en-US" dirty="0"/>
          </a:p>
        </p:txBody>
      </p:sp>
      <p:sp>
        <p:nvSpPr>
          <p:cNvPr id="3" name="Content Placeholder 2"/>
          <p:cNvSpPr>
            <a:spLocks noGrp="1"/>
          </p:cNvSpPr>
          <p:nvPr>
            <p:ph idx="1"/>
          </p:nvPr>
        </p:nvSpPr>
        <p:spPr>
          <a:xfrm>
            <a:off x="1141413" y="1756381"/>
            <a:ext cx="9905998" cy="1324303"/>
          </a:xfrm>
        </p:spPr>
        <p:txBody>
          <a:bodyPr>
            <a:normAutofit fontScale="85000" lnSpcReduction="20000"/>
          </a:bodyPr>
          <a:lstStyle/>
          <a:p>
            <a:r>
              <a:rPr lang="en-US" sz="3200" b="1" dirty="0">
                <a:solidFill>
                  <a:srgbClr val="FFFF00"/>
                </a:solidFill>
              </a:rPr>
              <a:t>Self</a:t>
            </a:r>
            <a:r>
              <a:rPr lang="en-US" sz="3200" dirty="0">
                <a:solidFill>
                  <a:srgbClr val="FFFF00"/>
                </a:solidFill>
              </a:rPr>
              <a:t> </a:t>
            </a:r>
            <a:r>
              <a:rPr lang="mr-IN" sz="3200" b="1" dirty="0">
                <a:solidFill>
                  <a:srgbClr val="FFFF00"/>
                </a:solidFill>
              </a:rPr>
              <a:t>–</a:t>
            </a:r>
            <a:r>
              <a:rPr lang="en-US" sz="3200" dirty="0">
                <a:solidFill>
                  <a:srgbClr val="FFFF00"/>
                </a:solidFill>
              </a:rPr>
              <a:t> </a:t>
            </a:r>
            <a:r>
              <a:rPr lang="en-US" sz="3200" b="1" dirty="0" err="1">
                <a:solidFill>
                  <a:srgbClr val="FFFF00"/>
                </a:solidFill>
              </a:rPr>
              <a:t>Actualisation</a:t>
            </a:r>
            <a:r>
              <a:rPr lang="en-US" sz="3200" dirty="0">
                <a:solidFill>
                  <a:srgbClr val="FFFF00"/>
                </a:solidFill>
              </a:rPr>
              <a:t> </a:t>
            </a:r>
            <a:r>
              <a:rPr lang="en-US" sz="3200" dirty="0"/>
              <a:t>is the willingness to persistently try to improve oneself and engage in the pursuit of personally relevant and meaningful objectives that lead to a rich and enjoyable life.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0748" y="3284483"/>
            <a:ext cx="5036494" cy="33716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678" y="3291951"/>
            <a:ext cx="4518991" cy="3364138"/>
          </a:xfrm>
          <a:prstGeom prst="rect">
            <a:avLst/>
          </a:prstGeom>
        </p:spPr>
      </p:pic>
    </p:spTree>
    <p:extLst>
      <p:ext uri="{BB962C8B-B14F-4D97-AF65-F5344CB8AC3E}">
        <p14:creationId xmlns:p14="http://schemas.microsoft.com/office/powerpoint/2010/main" val="48655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2910"/>
            <a:ext cx="9905998" cy="1905000"/>
          </a:xfrm>
        </p:spPr>
        <p:txBody>
          <a:bodyPr/>
          <a:lstStyle/>
          <a:p>
            <a:r>
              <a:rPr lang="en-US" b="1" dirty="0">
                <a:solidFill>
                  <a:srgbClr val="FFFF00"/>
                </a:solidFill>
              </a:rPr>
              <a:t>Emotional self awareness</a:t>
            </a:r>
            <a:endParaRPr lang="en-US" dirty="0"/>
          </a:p>
        </p:txBody>
      </p:sp>
      <p:sp>
        <p:nvSpPr>
          <p:cNvPr id="3" name="Content Placeholder 2"/>
          <p:cNvSpPr>
            <a:spLocks noGrp="1"/>
          </p:cNvSpPr>
          <p:nvPr>
            <p:ph idx="1"/>
          </p:nvPr>
        </p:nvSpPr>
        <p:spPr>
          <a:xfrm>
            <a:off x="5734034" y="1538868"/>
            <a:ext cx="5907839" cy="5091595"/>
          </a:xfrm>
        </p:spPr>
        <p:txBody>
          <a:bodyPr>
            <a:normAutofit fontScale="62500" lnSpcReduction="20000"/>
          </a:bodyPr>
          <a:lstStyle/>
          <a:p>
            <a:r>
              <a:rPr lang="en-US" sz="5100" b="1" dirty="0">
                <a:solidFill>
                  <a:srgbClr val="FFFF00"/>
                </a:solidFill>
              </a:rPr>
              <a:t>Emotional self awareness </a:t>
            </a:r>
            <a:r>
              <a:rPr lang="en-US" sz="5100" dirty="0"/>
              <a:t>includes </a:t>
            </a:r>
            <a:r>
              <a:rPr lang="en-US" sz="5100" dirty="0" err="1"/>
              <a:t>recognising</a:t>
            </a:r>
            <a:r>
              <a:rPr lang="en-US" sz="5100" dirty="0"/>
              <a:t> and understanding one’s own emotions. This includes the ability to differentiate between subtleties in one’s own emotions while understanding the cause of these emotions and the impact they have on one’s thoughts and actions and those of others.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193" y="3133143"/>
            <a:ext cx="3728432" cy="3107027"/>
          </a:xfrm>
          <a:prstGeom prst="rect">
            <a:avLst/>
          </a:prstGeom>
        </p:spPr>
      </p:pic>
    </p:spTree>
    <p:extLst>
      <p:ext uri="{BB962C8B-B14F-4D97-AF65-F5344CB8AC3E}">
        <p14:creationId xmlns:p14="http://schemas.microsoft.com/office/powerpoint/2010/main" val="212728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-expression</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039240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Emotional Expression</a:t>
            </a:r>
            <a:endParaRPr lang="en-US" dirty="0"/>
          </a:p>
        </p:txBody>
      </p:sp>
      <p:sp>
        <p:nvSpPr>
          <p:cNvPr id="3" name="Content Placeholder 2"/>
          <p:cNvSpPr>
            <a:spLocks noGrp="1"/>
          </p:cNvSpPr>
          <p:nvPr>
            <p:ph idx="1"/>
          </p:nvPr>
        </p:nvSpPr>
        <p:spPr>
          <a:xfrm>
            <a:off x="1602526" y="1895264"/>
            <a:ext cx="10131425" cy="1851102"/>
          </a:xfrm>
        </p:spPr>
        <p:txBody>
          <a:bodyPr>
            <a:normAutofit/>
          </a:bodyPr>
          <a:lstStyle/>
          <a:p>
            <a:r>
              <a:rPr lang="en-US" sz="3600" b="1" dirty="0">
                <a:solidFill>
                  <a:srgbClr val="FFFF00"/>
                </a:solidFill>
              </a:rPr>
              <a:t>Emotional Expression </a:t>
            </a:r>
            <a:r>
              <a:rPr lang="en-US" sz="3600" dirty="0"/>
              <a:t>is openly expressing one’s feelings verbally and non verbally.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634" y="3746366"/>
            <a:ext cx="4078356" cy="22838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53" y="3782345"/>
            <a:ext cx="3606800" cy="2247900"/>
          </a:xfrm>
          <a:prstGeom prst="rect">
            <a:avLst/>
          </a:prstGeom>
        </p:spPr>
      </p:pic>
    </p:spTree>
    <p:extLst>
      <p:ext uri="{BB962C8B-B14F-4D97-AF65-F5344CB8AC3E}">
        <p14:creationId xmlns:p14="http://schemas.microsoft.com/office/powerpoint/2010/main" val="1829712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7568"/>
            <a:ext cx="10131425" cy="1456267"/>
          </a:xfrm>
        </p:spPr>
        <p:txBody>
          <a:bodyPr/>
          <a:lstStyle/>
          <a:p>
            <a:r>
              <a:rPr lang="en-US" b="1" dirty="0">
                <a:solidFill>
                  <a:srgbClr val="FFFF00"/>
                </a:solidFill>
              </a:rPr>
              <a:t>Assertiveness</a:t>
            </a:r>
            <a:endParaRPr lang="en-US" dirty="0"/>
          </a:p>
        </p:txBody>
      </p:sp>
      <p:sp>
        <p:nvSpPr>
          <p:cNvPr id="3" name="Content Placeholder 2"/>
          <p:cNvSpPr>
            <a:spLocks noGrp="1"/>
          </p:cNvSpPr>
          <p:nvPr>
            <p:ph idx="1"/>
          </p:nvPr>
        </p:nvSpPr>
        <p:spPr>
          <a:xfrm>
            <a:off x="1270000" y="1211534"/>
            <a:ext cx="10131425" cy="2899317"/>
          </a:xfrm>
        </p:spPr>
        <p:txBody>
          <a:bodyPr>
            <a:normAutofit/>
          </a:bodyPr>
          <a:lstStyle/>
          <a:p>
            <a:r>
              <a:rPr lang="en-US" sz="3200" b="1" dirty="0">
                <a:solidFill>
                  <a:srgbClr val="FFFF00"/>
                </a:solidFill>
              </a:rPr>
              <a:t>Assertiveness </a:t>
            </a:r>
            <a:r>
              <a:rPr lang="en-US" sz="3200" dirty="0"/>
              <a:t>involves communicating feelings, beliefs and thoughts openly and defending personal rights and values in a </a:t>
            </a:r>
            <a:r>
              <a:rPr lang="en-US" sz="3200" b="1" dirty="0"/>
              <a:t>socially acceptable, non offensive and non destructive manner</a:t>
            </a:r>
            <a:r>
              <a:rPr lang="en-US" sz="3200" dirty="0"/>
              <a: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512" y="4110851"/>
            <a:ext cx="3467100" cy="2349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2133" y="4110851"/>
            <a:ext cx="3567418" cy="2382691"/>
          </a:xfrm>
          <a:prstGeom prst="rect">
            <a:avLst/>
          </a:prstGeom>
        </p:spPr>
      </p:pic>
    </p:spTree>
    <p:extLst>
      <p:ext uri="{BB962C8B-B14F-4D97-AF65-F5344CB8AC3E}">
        <p14:creationId xmlns:p14="http://schemas.microsoft.com/office/powerpoint/2010/main" val="10296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Independence</a:t>
            </a:r>
            <a:endParaRPr lang="en-US" dirty="0"/>
          </a:p>
        </p:txBody>
      </p:sp>
      <p:sp>
        <p:nvSpPr>
          <p:cNvPr id="3" name="Content Placeholder 2"/>
          <p:cNvSpPr>
            <a:spLocks noGrp="1"/>
          </p:cNvSpPr>
          <p:nvPr>
            <p:ph idx="1"/>
          </p:nvPr>
        </p:nvSpPr>
        <p:spPr>
          <a:xfrm>
            <a:off x="5515496" y="1750742"/>
            <a:ext cx="6100376" cy="4672360"/>
          </a:xfrm>
        </p:spPr>
        <p:txBody>
          <a:bodyPr>
            <a:normAutofit/>
          </a:bodyPr>
          <a:lstStyle/>
          <a:p>
            <a:r>
              <a:rPr lang="en-US" sz="3600" b="1" dirty="0">
                <a:solidFill>
                  <a:srgbClr val="FFFF00"/>
                </a:solidFill>
              </a:rPr>
              <a:t>Independence </a:t>
            </a:r>
            <a:r>
              <a:rPr lang="en-US" sz="3600" dirty="0"/>
              <a:t>is the ability to be self directed and free from emotional dependency on others. </a:t>
            </a:r>
            <a:r>
              <a:rPr lang="en-US" sz="3600" b="1" dirty="0"/>
              <a:t>Decision making, planning and daily tasks are completed autonomously.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448" y="2573923"/>
            <a:ext cx="4371048" cy="3393990"/>
          </a:xfrm>
          <a:prstGeom prst="rect">
            <a:avLst/>
          </a:prstGeom>
        </p:spPr>
      </p:pic>
    </p:spTree>
    <p:extLst>
      <p:ext uri="{BB962C8B-B14F-4D97-AF65-F5344CB8AC3E}">
        <p14:creationId xmlns:p14="http://schemas.microsoft.com/office/powerpoint/2010/main" val="126102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Stress management</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60826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905000"/>
          </a:xfrm>
        </p:spPr>
        <p:txBody>
          <a:bodyPr/>
          <a:lstStyle/>
          <a:p>
            <a:r>
              <a:rPr lang="en-US" b="1" dirty="0">
                <a:solidFill>
                  <a:srgbClr val="FFFF00"/>
                </a:solidFill>
              </a:rPr>
              <a:t>Flexibility</a:t>
            </a:r>
            <a:endParaRPr lang="en-US" dirty="0"/>
          </a:p>
        </p:txBody>
      </p:sp>
      <p:sp>
        <p:nvSpPr>
          <p:cNvPr id="3" name="Content Placeholder 2"/>
          <p:cNvSpPr>
            <a:spLocks noGrp="1"/>
          </p:cNvSpPr>
          <p:nvPr>
            <p:ph idx="1"/>
          </p:nvPr>
        </p:nvSpPr>
        <p:spPr>
          <a:xfrm>
            <a:off x="1141413" y="1494263"/>
            <a:ext cx="9905998" cy="1995172"/>
          </a:xfrm>
        </p:spPr>
        <p:txBody>
          <a:bodyPr>
            <a:normAutofit/>
          </a:bodyPr>
          <a:lstStyle/>
          <a:p>
            <a:r>
              <a:rPr lang="en-US" sz="3200" b="1" dirty="0">
                <a:solidFill>
                  <a:srgbClr val="FFFF00"/>
                </a:solidFill>
              </a:rPr>
              <a:t>Flexibility</a:t>
            </a:r>
            <a:r>
              <a:rPr lang="en-US" sz="3200" dirty="0"/>
              <a:t> is adapting emotions, thoughts and </a:t>
            </a:r>
            <a:r>
              <a:rPr lang="en-US" sz="3200" dirty="0" err="1"/>
              <a:t>behaviours</a:t>
            </a:r>
            <a:r>
              <a:rPr lang="en-US" sz="3200" dirty="0"/>
              <a:t> to unfamiliar, unpredictable and dynamic circumstances or ideas.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581" y="3391398"/>
            <a:ext cx="4724400" cy="2667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427" y="3391398"/>
            <a:ext cx="4002063" cy="2667000"/>
          </a:xfrm>
          <a:prstGeom prst="rect">
            <a:avLst/>
          </a:prstGeom>
        </p:spPr>
      </p:pic>
    </p:spTree>
    <p:extLst>
      <p:ext uri="{BB962C8B-B14F-4D97-AF65-F5344CB8AC3E}">
        <p14:creationId xmlns:p14="http://schemas.microsoft.com/office/powerpoint/2010/main" val="1281660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93902"/>
          </a:xfrm>
        </p:spPr>
        <p:txBody>
          <a:bodyPr/>
          <a:lstStyle/>
          <a:p>
            <a:r>
              <a:rPr lang="en-US" b="1" dirty="0">
                <a:solidFill>
                  <a:srgbClr val="FFFF00"/>
                </a:solidFill>
              </a:rPr>
              <a:t>Stress Tolerance</a:t>
            </a:r>
            <a:endParaRPr lang="en-US" dirty="0"/>
          </a:p>
        </p:txBody>
      </p:sp>
      <p:sp>
        <p:nvSpPr>
          <p:cNvPr id="3" name="Content Placeholder 2"/>
          <p:cNvSpPr>
            <a:spLocks noGrp="1"/>
          </p:cNvSpPr>
          <p:nvPr>
            <p:ph idx="1"/>
          </p:nvPr>
        </p:nvSpPr>
        <p:spPr>
          <a:xfrm>
            <a:off x="1141413" y="1393902"/>
            <a:ext cx="9905998" cy="2242677"/>
          </a:xfrm>
        </p:spPr>
        <p:txBody>
          <a:bodyPr>
            <a:normAutofit/>
          </a:bodyPr>
          <a:lstStyle/>
          <a:p>
            <a:r>
              <a:rPr lang="en-US" sz="3200" b="1" dirty="0">
                <a:solidFill>
                  <a:srgbClr val="FFFF00"/>
                </a:solidFill>
              </a:rPr>
              <a:t>Stress Tolerance </a:t>
            </a:r>
            <a:r>
              <a:rPr lang="mr-IN" sz="3200" dirty="0"/>
              <a:t>–</a:t>
            </a:r>
            <a:r>
              <a:rPr lang="en-US" sz="3200" dirty="0"/>
              <a:t> involves coping with stressful or difficult situations and believing that one can manage or influence situations in a positive manner.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2" y="3636579"/>
            <a:ext cx="3175848" cy="29908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9224" y="3547483"/>
            <a:ext cx="2831760" cy="2990848"/>
          </a:xfrm>
          <a:prstGeom prst="rect">
            <a:avLst/>
          </a:prstGeom>
        </p:spPr>
      </p:pic>
    </p:spTree>
    <p:extLst>
      <p:ext uri="{BB962C8B-B14F-4D97-AF65-F5344CB8AC3E}">
        <p14:creationId xmlns:p14="http://schemas.microsoft.com/office/powerpoint/2010/main" val="1602775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EMOTIONS</a:t>
            </a:r>
          </a:p>
        </p:txBody>
      </p:sp>
      <p:sp>
        <p:nvSpPr>
          <p:cNvPr id="3" name="Content Placeholder 2"/>
          <p:cNvSpPr>
            <a:spLocks noGrp="1"/>
          </p:cNvSpPr>
          <p:nvPr>
            <p:ph idx="1"/>
          </p:nvPr>
        </p:nvSpPr>
        <p:spPr/>
        <p:txBody>
          <a:bodyPr>
            <a:normAutofit fontScale="92500" lnSpcReduction="10000"/>
          </a:bodyPr>
          <a:lstStyle/>
          <a:p>
            <a:r>
              <a:rPr lang="en-US" sz="3600" dirty="0"/>
              <a:t>ANGER</a:t>
            </a:r>
          </a:p>
          <a:p>
            <a:r>
              <a:rPr lang="en-US" sz="3600" dirty="0"/>
              <a:t>DISGUST </a:t>
            </a:r>
          </a:p>
          <a:p>
            <a:r>
              <a:rPr lang="en-US" sz="3600" dirty="0"/>
              <a:t>FEAR</a:t>
            </a:r>
          </a:p>
          <a:p>
            <a:r>
              <a:rPr lang="en-US" sz="3600" dirty="0"/>
              <a:t>HAPPINESS </a:t>
            </a:r>
          </a:p>
          <a:p>
            <a:r>
              <a:rPr lang="en-US" sz="3600" dirty="0"/>
              <a:t>SADNESS, AND </a:t>
            </a:r>
          </a:p>
          <a:p>
            <a:r>
              <a:rPr lang="en-US" sz="3600" dirty="0"/>
              <a:t>SURPRISE</a:t>
            </a:r>
          </a:p>
        </p:txBody>
      </p:sp>
    </p:spTree>
    <p:extLst>
      <p:ext uri="{BB962C8B-B14F-4D97-AF65-F5344CB8AC3E}">
        <p14:creationId xmlns:p14="http://schemas.microsoft.com/office/powerpoint/2010/main" val="142105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81532"/>
            <a:ext cx="9905998" cy="944741"/>
          </a:xfrm>
        </p:spPr>
        <p:txBody>
          <a:bodyPr/>
          <a:lstStyle/>
          <a:p>
            <a:r>
              <a:rPr lang="en-US" b="1" dirty="0">
                <a:solidFill>
                  <a:srgbClr val="FFFF00"/>
                </a:solidFill>
              </a:rPr>
              <a:t>Optimism</a:t>
            </a:r>
            <a:endParaRPr lang="en-US" dirty="0"/>
          </a:p>
        </p:txBody>
      </p:sp>
      <p:sp>
        <p:nvSpPr>
          <p:cNvPr id="3" name="Content Placeholder 2"/>
          <p:cNvSpPr>
            <a:spLocks noGrp="1"/>
          </p:cNvSpPr>
          <p:nvPr>
            <p:ph idx="1"/>
          </p:nvPr>
        </p:nvSpPr>
        <p:spPr>
          <a:xfrm>
            <a:off x="1009651" y="1243331"/>
            <a:ext cx="9905998" cy="2096429"/>
          </a:xfrm>
        </p:spPr>
        <p:txBody>
          <a:bodyPr>
            <a:normAutofit/>
          </a:bodyPr>
          <a:lstStyle/>
          <a:p>
            <a:r>
              <a:rPr lang="en-US" sz="3600" b="1" dirty="0">
                <a:solidFill>
                  <a:srgbClr val="FFFF00"/>
                </a:solidFill>
              </a:rPr>
              <a:t>Optimism</a:t>
            </a:r>
            <a:r>
              <a:rPr lang="en-US" sz="3600" dirty="0"/>
              <a:t> is an indicator of one’s positive attitude and outlook on life. It involves remaining hopeful and resilient, despite occasional setbacks.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644" y="3456819"/>
            <a:ext cx="6447806" cy="29912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3" y="3421294"/>
            <a:ext cx="3776831" cy="2991250"/>
          </a:xfrm>
          <a:prstGeom prst="rect">
            <a:avLst/>
          </a:prstGeom>
        </p:spPr>
      </p:pic>
    </p:spTree>
    <p:extLst>
      <p:ext uri="{BB962C8B-B14F-4D97-AF65-F5344CB8AC3E}">
        <p14:creationId xmlns:p14="http://schemas.microsoft.com/office/powerpoint/2010/main" val="195392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Decision making </a:t>
            </a: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4989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94" y="0"/>
            <a:ext cx="10131425" cy="1456267"/>
          </a:xfrm>
        </p:spPr>
        <p:txBody>
          <a:bodyPr/>
          <a:lstStyle/>
          <a:p>
            <a:r>
              <a:rPr lang="en-US" b="1" dirty="0">
                <a:solidFill>
                  <a:srgbClr val="FFFF00"/>
                </a:solidFill>
              </a:rPr>
              <a:t>Problem Solving</a:t>
            </a:r>
            <a:endParaRPr lang="en-US" dirty="0"/>
          </a:p>
        </p:txBody>
      </p:sp>
      <p:sp>
        <p:nvSpPr>
          <p:cNvPr id="3" name="Content Placeholder 2"/>
          <p:cNvSpPr>
            <a:spLocks noGrp="1"/>
          </p:cNvSpPr>
          <p:nvPr>
            <p:ph idx="1"/>
          </p:nvPr>
        </p:nvSpPr>
        <p:spPr>
          <a:xfrm>
            <a:off x="6490332" y="2065867"/>
            <a:ext cx="5095785" cy="4143185"/>
          </a:xfrm>
        </p:spPr>
        <p:txBody>
          <a:bodyPr>
            <a:normAutofit/>
          </a:bodyPr>
          <a:lstStyle/>
          <a:p>
            <a:r>
              <a:rPr lang="en-US" sz="3200" b="1" dirty="0">
                <a:solidFill>
                  <a:srgbClr val="FFFF00"/>
                </a:solidFill>
              </a:rPr>
              <a:t>Problem Solving </a:t>
            </a:r>
            <a:r>
              <a:rPr lang="en-US" sz="3200" dirty="0"/>
              <a:t>is the ability to find solutions to problems in situations where emotions are involved Problem solving includes the ability to understand how emotions impact decision making.</a:t>
            </a:r>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29" y="2940590"/>
            <a:ext cx="4961904" cy="2846893"/>
          </a:xfrm>
          <a:prstGeom prst="rect">
            <a:avLst/>
          </a:prstGeom>
        </p:spPr>
      </p:pic>
    </p:spTree>
    <p:extLst>
      <p:ext uri="{BB962C8B-B14F-4D97-AF65-F5344CB8AC3E}">
        <p14:creationId xmlns:p14="http://schemas.microsoft.com/office/powerpoint/2010/main" val="195193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118" y="0"/>
            <a:ext cx="10131425" cy="1456267"/>
          </a:xfrm>
        </p:spPr>
        <p:txBody>
          <a:bodyPr/>
          <a:lstStyle/>
          <a:p>
            <a:r>
              <a:rPr lang="en-US" b="1" dirty="0">
                <a:solidFill>
                  <a:srgbClr val="FFFF00"/>
                </a:solidFill>
              </a:rPr>
              <a:t>Reality Testing</a:t>
            </a:r>
            <a:endParaRPr lang="en-US" dirty="0"/>
          </a:p>
        </p:txBody>
      </p:sp>
      <p:sp>
        <p:nvSpPr>
          <p:cNvPr id="3" name="Content Placeholder 2"/>
          <p:cNvSpPr>
            <a:spLocks noGrp="1"/>
          </p:cNvSpPr>
          <p:nvPr>
            <p:ph idx="1"/>
          </p:nvPr>
        </p:nvSpPr>
        <p:spPr>
          <a:xfrm>
            <a:off x="7070196" y="858645"/>
            <a:ext cx="4872760" cy="5698272"/>
          </a:xfrm>
        </p:spPr>
        <p:txBody>
          <a:bodyPr>
            <a:noAutofit/>
          </a:bodyPr>
          <a:lstStyle/>
          <a:p>
            <a:pPr marL="0" indent="0">
              <a:buNone/>
            </a:pPr>
            <a:r>
              <a:rPr lang="en-US" sz="3600" b="1" dirty="0">
                <a:solidFill>
                  <a:srgbClr val="FFFF00"/>
                </a:solidFill>
              </a:rPr>
              <a:t>Reality Testing </a:t>
            </a:r>
            <a:r>
              <a:rPr lang="en-US" sz="3600" dirty="0"/>
              <a:t>is the capacity to remain objective by seeing things as they really are. This capacity involves </a:t>
            </a:r>
            <a:r>
              <a:rPr lang="en-US" sz="3600" dirty="0" err="1"/>
              <a:t>recognising</a:t>
            </a:r>
            <a:r>
              <a:rPr lang="en-US" sz="3600" dirty="0"/>
              <a:t> when emotions or personal bias can cause one to be less objective.</a:t>
            </a:r>
          </a:p>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99" y="1818546"/>
            <a:ext cx="5667704" cy="3778469"/>
          </a:xfrm>
          <a:prstGeom prst="rect">
            <a:avLst/>
          </a:prstGeom>
        </p:spPr>
      </p:pic>
    </p:spTree>
    <p:extLst>
      <p:ext uri="{BB962C8B-B14F-4D97-AF65-F5344CB8AC3E}">
        <p14:creationId xmlns:p14="http://schemas.microsoft.com/office/powerpoint/2010/main" val="120779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1782" y="0"/>
            <a:ext cx="10131425" cy="1456267"/>
          </a:xfrm>
        </p:spPr>
        <p:txBody>
          <a:bodyPr/>
          <a:lstStyle/>
          <a:p>
            <a:r>
              <a:rPr lang="en-US" b="1" dirty="0">
                <a:solidFill>
                  <a:srgbClr val="FFFF00"/>
                </a:solidFill>
              </a:rPr>
              <a:t>Impulse control</a:t>
            </a:r>
            <a:endParaRPr lang="en-US" dirty="0"/>
          </a:p>
        </p:txBody>
      </p:sp>
      <p:sp>
        <p:nvSpPr>
          <p:cNvPr id="3" name="Content Placeholder 2"/>
          <p:cNvSpPr>
            <a:spLocks noGrp="1"/>
          </p:cNvSpPr>
          <p:nvPr>
            <p:ph idx="1"/>
          </p:nvPr>
        </p:nvSpPr>
        <p:spPr>
          <a:xfrm>
            <a:off x="6334215" y="2144819"/>
            <a:ext cx="4928517" cy="3642663"/>
          </a:xfrm>
        </p:spPr>
        <p:txBody>
          <a:bodyPr>
            <a:normAutofit fontScale="92500" lnSpcReduction="10000"/>
          </a:bodyPr>
          <a:lstStyle/>
          <a:p>
            <a:r>
              <a:rPr lang="en-US" sz="3600" b="1" dirty="0">
                <a:solidFill>
                  <a:srgbClr val="FFFF00"/>
                </a:solidFill>
              </a:rPr>
              <a:t>Impulse control </a:t>
            </a:r>
            <a:r>
              <a:rPr lang="en-US" sz="3600" dirty="0"/>
              <a:t>is the ability to resist or delay an impulse, drive or temptation to act and involves avoiding rash </a:t>
            </a:r>
            <a:r>
              <a:rPr lang="en-US" sz="3600" dirty="0" err="1"/>
              <a:t>behaviours</a:t>
            </a:r>
            <a:r>
              <a:rPr lang="en-US" sz="3600" dirty="0"/>
              <a:t> and decision making.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278" y="2848713"/>
            <a:ext cx="4356558" cy="3376332"/>
          </a:xfrm>
          <a:prstGeom prst="rect">
            <a:avLst/>
          </a:prstGeom>
        </p:spPr>
      </p:pic>
    </p:spTree>
    <p:extLst>
      <p:ext uri="{BB962C8B-B14F-4D97-AF65-F5344CB8AC3E}">
        <p14:creationId xmlns:p14="http://schemas.microsoft.com/office/powerpoint/2010/main" val="131688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Interpersonal</a:t>
            </a:r>
          </a:p>
        </p:txBody>
      </p:sp>
      <p:sp>
        <p:nvSpPr>
          <p:cNvPr id="4" name="TextBox 3"/>
          <p:cNvSpPr txBox="1"/>
          <p:nvPr/>
        </p:nvSpPr>
        <p:spPr>
          <a:xfrm>
            <a:off x="7223760" y="6286500"/>
            <a:ext cx="184731" cy="369332"/>
          </a:xfrm>
          <a:prstGeom prst="rect">
            <a:avLst/>
          </a:prstGeom>
          <a:noFill/>
        </p:spPr>
        <p:txBody>
          <a:bodyPr wrap="none" rtlCol="0">
            <a:spAutoFit/>
          </a:bodyPr>
          <a:lstStyle/>
          <a:p>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838450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97" y="0"/>
            <a:ext cx="10131425" cy="1456267"/>
          </a:xfrm>
        </p:spPr>
        <p:txBody>
          <a:bodyPr/>
          <a:lstStyle/>
          <a:p>
            <a:r>
              <a:rPr lang="en-US" b="1" dirty="0">
                <a:solidFill>
                  <a:srgbClr val="FFFF00"/>
                </a:solidFill>
              </a:rPr>
              <a:t>Interpersonal Relationships</a:t>
            </a:r>
            <a:endParaRPr lang="en-US" dirty="0"/>
          </a:p>
        </p:txBody>
      </p:sp>
      <p:sp>
        <p:nvSpPr>
          <p:cNvPr id="3" name="Content Placeholder 2"/>
          <p:cNvSpPr>
            <a:spLocks noGrp="1"/>
          </p:cNvSpPr>
          <p:nvPr>
            <p:ph idx="1"/>
          </p:nvPr>
        </p:nvSpPr>
        <p:spPr>
          <a:xfrm>
            <a:off x="6345368" y="2159814"/>
            <a:ext cx="5251900" cy="3794935"/>
          </a:xfrm>
        </p:spPr>
        <p:txBody>
          <a:bodyPr>
            <a:noAutofit/>
          </a:bodyPr>
          <a:lstStyle/>
          <a:p>
            <a:r>
              <a:rPr lang="en-US" sz="3600" b="1" dirty="0">
                <a:solidFill>
                  <a:srgbClr val="FFFF00"/>
                </a:solidFill>
              </a:rPr>
              <a:t>Interpersonal Relationships </a:t>
            </a:r>
            <a:r>
              <a:rPr lang="mr-IN" sz="3600" dirty="0"/>
              <a:t>–</a:t>
            </a:r>
            <a:r>
              <a:rPr lang="en-US" sz="3600" dirty="0"/>
              <a:t> refers to the skill of developing and maintaining mutually satisfying relationships that are </a:t>
            </a:r>
            <a:r>
              <a:rPr lang="en-US" sz="3600" dirty="0" err="1"/>
              <a:t>characterised</a:t>
            </a:r>
            <a:r>
              <a:rPr lang="en-US" sz="3600" dirty="0"/>
              <a:t> by trust and compassion.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293" y="2700268"/>
            <a:ext cx="4953414" cy="3508670"/>
          </a:xfrm>
          <a:prstGeom prst="rect">
            <a:avLst/>
          </a:prstGeom>
        </p:spPr>
      </p:pic>
    </p:spTree>
    <p:extLst>
      <p:ext uri="{BB962C8B-B14F-4D97-AF65-F5344CB8AC3E}">
        <p14:creationId xmlns:p14="http://schemas.microsoft.com/office/powerpoint/2010/main" val="47609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177" y="26846"/>
            <a:ext cx="10131425" cy="1066596"/>
          </a:xfrm>
        </p:spPr>
        <p:txBody>
          <a:bodyPr/>
          <a:lstStyle/>
          <a:p>
            <a:r>
              <a:rPr lang="en-US" b="1" dirty="0">
                <a:solidFill>
                  <a:srgbClr val="FFFF00"/>
                </a:solidFill>
              </a:rPr>
              <a:t>Empathy</a:t>
            </a:r>
            <a:endParaRPr lang="en-US" dirty="0"/>
          </a:p>
        </p:txBody>
      </p:sp>
      <p:sp>
        <p:nvSpPr>
          <p:cNvPr id="3" name="Content Placeholder 2"/>
          <p:cNvSpPr>
            <a:spLocks noGrp="1"/>
          </p:cNvSpPr>
          <p:nvPr>
            <p:ph idx="1"/>
          </p:nvPr>
        </p:nvSpPr>
        <p:spPr>
          <a:xfrm>
            <a:off x="1244600" y="1516565"/>
            <a:ext cx="10131425" cy="1962616"/>
          </a:xfrm>
        </p:spPr>
        <p:txBody>
          <a:bodyPr>
            <a:normAutofit fontScale="92500" lnSpcReduction="10000"/>
          </a:bodyPr>
          <a:lstStyle/>
          <a:p>
            <a:r>
              <a:rPr lang="en-US" sz="3200" b="1" dirty="0">
                <a:solidFill>
                  <a:srgbClr val="FFFF00"/>
                </a:solidFill>
              </a:rPr>
              <a:t>Empathy</a:t>
            </a:r>
            <a:r>
              <a:rPr lang="en-US" sz="3200" dirty="0">
                <a:solidFill>
                  <a:srgbClr val="FFFF00"/>
                </a:solidFill>
              </a:rPr>
              <a:t> </a:t>
            </a:r>
            <a:r>
              <a:rPr lang="en-US" sz="3200" dirty="0"/>
              <a:t>is recognizing, understanding and appreciating how other people feel. Empathy involves being able to articulate your understanding of another perspective and behaving in a way that respect others’ feelings.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390" y="3698630"/>
            <a:ext cx="3365500" cy="241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670" y="3698630"/>
            <a:ext cx="2031169" cy="20311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1325" y="3561861"/>
            <a:ext cx="3314700" cy="2549769"/>
          </a:xfrm>
          <a:prstGeom prst="rect">
            <a:avLst/>
          </a:prstGeom>
        </p:spPr>
      </p:pic>
    </p:spTree>
    <p:extLst>
      <p:ext uri="{BB962C8B-B14F-4D97-AF65-F5344CB8AC3E}">
        <p14:creationId xmlns:p14="http://schemas.microsoft.com/office/powerpoint/2010/main" val="1313117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320" y="11151"/>
            <a:ext cx="10131425" cy="1240524"/>
          </a:xfrm>
        </p:spPr>
        <p:txBody>
          <a:bodyPr/>
          <a:lstStyle/>
          <a:p>
            <a:r>
              <a:rPr lang="en-US" b="1" dirty="0">
                <a:solidFill>
                  <a:srgbClr val="FFFF00"/>
                </a:solidFill>
              </a:rPr>
              <a:t>Social responsibility</a:t>
            </a:r>
            <a:endParaRPr lang="en-US" dirty="0"/>
          </a:p>
        </p:txBody>
      </p:sp>
      <p:sp>
        <p:nvSpPr>
          <p:cNvPr id="3" name="Content Placeholder 2"/>
          <p:cNvSpPr>
            <a:spLocks noGrp="1"/>
          </p:cNvSpPr>
          <p:nvPr>
            <p:ph idx="1"/>
          </p:nvPr>
        </p:nvSpPr>
        <p:spPr>
          <a:xfrm>
            <a:off x="1583473" y="1251675"/>
            <a:ext cx="8842917" cy="2107581"/>
          </a:xfrm>
        </p:spPr>
        <p:txBody>
          <a:bodyPr>
            <a:normAutofit fontScale="92500" lnSpcReduction="20000"/>
          </a:bodyPr>
          <a:lstStyle/>
          <a:p>
            <a:r>
              <a:rPr lang="en-US" sz="3200" b="1" dirty="0">
                <a:solidFill>
                  <a:srgbClr val="FFFF00"/>
                </a:solidFill>
              </a:rPr>
              <a:t>Social responsibility </a:t>
            </a:r>
            <a:r>
              <a:rPr lang="en-US" sz="3200" dirty="0"/>
              <a:t>is willingly contributing to society, to ones’ social groups and generally to the welfare of others. Social Responsibility involves acting responsibly, having social consciousness and showing concern for the greater community.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20" y="3699467"/>
            <a:ext cx="9529011" cy="2917044"/>
          </a:xfrm>
          <a:prstGeom prst="rect">
            <a:avLst/>
          </a:prstGeom>
        </p:spPr>
      </p:pic>
    </p:spTree>
    <p:extLst>
      <p:ext uri="{BB962C8B-B14F-4D97-AF65-F5344CB8AC3E}">
        <p14:creationId xmlns:p14="http://schemas.microsoft.com/office/powerpoint/2010/main" val="2031462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10" y="53009"/>
            <a:ext cx="10131425" cy="988641"/>
          </a:xfrm>
        </p:spPr>
        <p:txBody>
          <a:bodyPr/>
          <a:lstStyle/>
          <a:p>
            <a:r>
              <a:rPr lang="en-US" dirty="0"/>
              <a:t>Students with high EQ</a:t>
            </a:r>
            <a:r>
              <a:rPr lang="mr-IN" dirty="0"/>
              <a: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41" y="988641"/>
            <a:ext cx="5080528" cy="28361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641" y="4098567"/>
            <a:ext cx="5080528" cy="260621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100" y="4098568"/>
            <a:ext cx="4897646" cy="26062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3403" y="988641"/>
            <a:ext cx="4863343" cy="2836118"/>
          </a:xfrm>
          <a:prstGeom prst="rect">
            <a:avLst/>
          </a:prstGeom>
        </p:spPr>
      </p:pic>
    </p:spTree>
    <p:extLst>
      <p:ext uri="{BB962C8B-B14F-4D97-AF65-F5344CB8AC3E}">
        <p14:creationId xmlns:p14="http://schemas.microsoft.com/office/powerpoint/2010/main" val="209844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2227" y="47492"/>
            <a:ext cx="2387600" cy="3416300"/>
          </a:xfr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31" y="3610812"/>
            <a:ext cx="4160814" cy="313200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1518" y="32741"/>
            <a:ext cx="3997143" cy="284386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3935" y="3999617"/>
            <a:ext cx="4876800" cy="2743200"/>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7642" y="651620"/>
            <a:ext cx="3937000" cy="29591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39368" y="2454764"/>
            <a:ext cx="6120180" cy="4080120"/>
          </a:xfrm>
          <a:prstGeom prst="rect">
            <a:avLst/>
          </a:prstGeom>
        </p:spPr>
      </p:pic>
    </p:spTree>
    <p:extLst>
      <p:ext uri="{BB962C8B-B14F-4D97-AF65-F5344CB8AC3E}">
        <p14:creationId xmlns:p14="http://schemas.microsoft.com/office/powerpoint/2010/main" val="73259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41" y="202671"/>
            <a:ext cx="10131425" cy="1033414"/>
          </a:xfrm>
        </p:spPr>
        <p:txBody>
          <a:bodyPr/>
          <a:lstStyle/>
          <a:p>
            <a:r>
              <a:rPr lang="en-US" dirty="0"/>
              <a:t>Students with high EQ</a:t>
            </a:r>
            <a:r>
              <a:rPr lang="mr-IN" dirty="0"/>
              <a:t>………</a:t>
            </a:r>
            <a:r>
              <a:rPr lang="en-US"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396" y="1236085"/>
            <a:ext cx="4931758" cy="2508313"/>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41" y="3942998"/>
            <a:ext cx="4959307" cy="27113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397" y="1236085"/>
            <a:ext cx="4464424" cy="2508313"/>
          </a:xfrm>
          <a:prstGeom prst="rect">
            <a:avLst/>
          </a:prstGeom>
        </p:spPr>
      </p:pic>
    </p:spTree>
    <p:extLst>
      <p:ext uri="{BB962C8B-B14F-4D97-AF65-F5344CB8AC3E}">
        <p14:creationId xmlns:p14="http://schemas.microsoft.com/office/powerpoint/2010/main" val="43173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68" y="159601"/>
            <a:ext cx="10131425" cy="947324"/>
          </a:xfrm>
        </p:spPr>
        <p:txBody>
          <a:bodyPr/>
          <a:lstStyle/>
          <a:p>
            <a:r>
              <a:rPr lang="en-US" dirty="0"/>
              <a:t>Teachers</a:t>
            </a:r>
            <a:r>
              <a:rPr lang="mr-IN" dirty="0"/>
              <a:t>……</a:t>
            </a:r>
            <a:r>
              <a:rPr lang="en-US" dirty="0"/>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368" y="1093673"/>
            <a:ext cx="4971850" cy="269839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625" y="1093673"/>
            <a:ext cx="5045086" cy="269839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368" y="3920490"/>
            <a:ext cx="4971850" cy="2718567"/>
          </a:xfrm>
          <a:prstGeom prst="rect">
            <a:avLst/>
          </a:prstGeom>
        </p:spPr>
      </p:pic>
    </p:spTree>
    <p:extLst>
      <p:ext uri="{BB962C8B-B14F-4D97-AF65-F5344CB8AC3E}">
        <p14:creationId xmlns:p14="http://schemas.microsoft.com/office/powerpoint/2010/main" val="196677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18" y="316399"/>
            <a:ext cx="10131425" cy="755652"/>
          </a:xfrm>
        </p:spPr>
        <p:txBody>
          <a:bodyPr/>
          <a:lstStyle/>
          <a:p>
            <a:r>
              <a:rPr lang="en-US" dirty="0"/>
              <a:t>Class room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85" y="1261863"/>
            <a:ext cx="4291091" cy="255554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84" y="4007224"/>
            <a:ext cx="4291091" cy="264320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228" y="4007224"/>
            <a:ext cx="4555844" cy="2643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229" y="1261863"/>
            <a:ext cx="4555844" cy="2526705"/>
          </a:xfrm>
          <a:prstGeom prst="rect">
            <a:avLst/>
          </a:prstGeom>
        </p:spPr>
      </p:pic>
    </p:spTree>
    <p:extLst>
      <p:ext uri="{BB962C8B-B14F-4D97-AF65-F5344CB8AC3E}">
        <p14:creationId xmlns:p14="http://schemas.microsoft.com/office/powerpoint/2010/main" val="146751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 stress </a:t>
            </a:r>
            <a:r>
              <a:rPr lang="en-US" dirty="0"/>
              <a:t>good or bad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9305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are two types of stresses</a:t>
            </a:r>
          </a:p>
        </p:txBody>
      </p:sp>
      <p:graphicFrame>
        <p:nvGraphicFramePr>
          <p:cNvPr id="4" name="Content Placeholder 3"/>
          <p:cNvGraphicFramePr>
            <a:graphicFrameLocks noGrp="1"/>
          </p:cNvGraphicFramePr>
          <p:nvPr>
            <p:ph idx="1"/>
          </p:nvPr>
        </p:nvGraphicFramePr>
        <p:xfrm>
          <a:off x="685800" y="2065867"/>
          <a:ext cx="9829800" cy="3927217"/>
        </p:xfrm>
        <a:graphic>
          <a:graphicData uri="http://schemas.openxmlformats.org/drawingml/2006/table">
            <a:tbl>
              <a:tblPr firstRow="1" bandRow="1">
                <a:tableStyleId>{5C22544A-7EE6-4342-B048-85BDC9FD1C3A}</a:tableStyleId>
              </a:tblPr>
              <a:tblGrid>
                <a:gridCol w="4898571">
                  <a:extLst>
                    <a:ext uri="{9D8B030D-6E8A-4147-A177-3AD203B41FA5}">
                      <a16:colId xmlns:a16="http://schemas.microsoft.com/office/drawing/2014/main" val="20000"/>
                    </a:ext>
                  </a:extLst>
                </a:gridCol>
                <a:gridCol w="4931229">
                  <a:extLst>
                    <a:ext uri="{9D8B030D-6E8A-4147-A177-3AD203B41FA5}">
                      <a16:colId xmlns:a16="http://schemas.microsoft.com/office/drawing/2014/main" val="20001"/>
                    </a:ext>
                  </a:extLst>
                </a:gridCol>
              </a:tblGrid>
              <a:tr h="932365">
                <a:tc>
                  <a:txBody>
                    <a:bodyPr/>
                    <a:lstStyle/>
                    <a:p>
                      <a:r>
                        <a:rPr lang="en-US" sz="3600" dirty="0"/>
                        <a:t>GOOD STRESS</a:t>
                      </a:r>
                    </a:p>
                    <a:p>
                      <a:r>
                        <a:rPr lang="en-US" dirty="0"/>
                        <a:t>(Positive challenge) </a:t>
                      </a:r>
                    </a:p>
                  </a:txBody>
                  <a:tcPr/>
                </a:tc>
                <a:tc>
                  <a:txBody>
                    <a:bodyPr/>
                    <a:lstStyle/>
                    <a:p>
                      <a:r>
                        <a:rPr lang="en-US" sz="3600" dirty="0"/>
                        <a:t>BAD STRESS</a:t>
                      </a:r>
                    </a:p>
                    <a:p>
                      <a:r>
                        <a:rPr lang="en-US" dirty="0"/>
                        <a:t>(No relief in sight)</a:t>
                      </a:r>
                    </a:p>
                  </a:txBody>
                  <a:tcPr/>
                </a:tc>
                <a:extLst>
                  <a:ext uri="{0D108BD9-81ED-4DB2-BD59-A6C34878D82A}">
                    <a16:rowId xmlns:a16="http://schemas.microsoft.com/office/drawing/2014/main" val="10000"/>
                  </a:ext>
                </a:extLst>
              </a:tr>
              <a:tr h="998284">
                <a:tc>
                  <a:txBody>
                    <a:bodyPr/>
                    <a:lstStyle/>
                    <a:p>
                      <a:r>
                        <a:rPr lang="en-US" sz="3200" dirty="0"/>
                        <a:t>Motivates us</a:t>
                      </a:r>
                    </a:p>
                    <a:p>
                      <a:endParaRPr lang="en-US" dirty="0"/>
                    </a:p>
                  </a:txBody>
                  <a:tcPr/>
                </a:tc>
                <a:tc>
                  <a:txBody>
                    <a:bodyPr/>
                    <a:lstStyle/>
                    <a:p>
                      <a:r>
                        <a:rPr lang="en-US" sz="3200" dirty="0"/>
                        <a:t>Makes us</a:t>
                      </a:r>
                      <a:r>
                        <a:rPr lang="en-US" sz="3200" baseline="0" dirty="0"/>
                        <a:t> physically sick</a:t>
                      </a:r>
                      <a:endParaRPr lang="en-US" sz="3200" dirty="0"/>
                    </a:p>
                  </a:txBody>
                  <a:tcPr/>
                </a:tc>
                <a:extLst>
                  <a:ext uri="{0D108BD9-81ED-4DB2-BD59-A6C34878D82A}">
                    <a16:rowId xmlns:a16="http://schemas.microsoft.com/office/drawing/2014/main" val="10001"/>
                  </a:ext>
                </a:extLst>
              </a:tr>
              <a:tr h="998284">
                <a:tc>
                  <a:txBody>
                    <a:bodyPr/>
                    <a:lstStyle/>
                    <a:p>
                      <a:r>
                        <a:rPr lang="en-US" sz="3200" dirty="0"/>
                        <a:t>Promotes well-being</a:t>
                      </a:r>
                    </a:p>
                    <a:p>
                      <a:endParaRPr lang="en-US" dirty="0"/>
                    </a:p>
                  </a:txBody>
                  <a:tcPr/>
                </a:tc>
                <a:tc>
                  <a:txBody>
                    <a:bodyPr/>
                    <a:lstStyle/>
                    <a:p>
                      <a:r>
                        <a:rPr lang="en-US" sz="3200" dirty="0"/>
                        <a:t>Weakens immunity</a:t>
                      </a:r>
                    </a:p>
                  </a:txBody>
                  <a:tcPr/>
                </a:tc>
                <a:extLst>
                  <a:ext uri="{0D108BD9-81ED-4DB2-BD59-A6C34878D82A}">
                    <a16:rowId xmlns:a16="http://schemas.microsoft.com/office/drawing/2014/main" val="10002"/>
                  </a:ext>
                </a:extLst>
              </a:tr>
              <a:tr h="998284">
                <a:tc>
                  <a:txBody>
                    <a:bodyPr/>
                    <a:lstStyle/>
                    <a:p>
                      <a:r>
                        <a:rPr lang="en-US" sz="3200" dirty="0"/>
                        <a:t>Enhances performance</a:t>
                      </a:r>
                    </a:p>
                    <a:p>
                      <a:endParaRPr lang="en-US" dirty="0"/>
                    </a:p>
                  </a:txBody>
                  <a:tcPr/>
                </a:tc>
                <a:tc>
                  <a:txBody>
                    <a:bodyPr/>
                    <a:lstStyle/>
                    <a:p>
                      <a:r>
                        <a:rPr lang="en-US" sz="3200" dirty="0"/>
                        <a:t>Impairs</a:t>
                      </a:r>
                      <a:r>
                        <a:rPr lang="en-US" sz="3200" baseline="0" dirty="0"/>
                        <a:t> performance</a:t>
                      </a:r>
                      <a:endParaRPr lang="en-US" sz="3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570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525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8147"/>
            <a:ext cx="10131425" cy="1456267"/>
          </a:xfrm>
        </p:spPr>
        <p:txBody>
          <a:bodyPr/>
          <a:lstStyle/>
          <a:p>
            <a:r>
              <a:rPr lang="en-US" b="1" dirty="0">
                <a:solidFill>
                  <a:srgbClr val="FFFF00"/>
                </a:solidFill>
              </a:rPr>
              <a:t>Emotional intelligence </a:t>
            </a:r>
          </a:p>
        </p:txBody>
      </p:sp>
      <p:sp>
        <p:nvSpPr>
          <p:cNvPr id="3" name="Content Placeholder 2"/>
          <p:cNvSpPr>
            <a:spLocks noGrp="1"/>
          </p:cNvSpPr>
          <p:nvPr>
            <p:ph idx="1"/>
          </p:nvPr>
        </p:nvSpPr>
        <p:spPr>
          <a:xfrm>
            <a:off x="685799" y="2112831"/>
            <a:ext cx="10131425" cy="1809793"/>
          </a:xfrm>
        </p:spPr>
        <p:txBody>
          <a:bodyPr>
            <a:noAutofit/>
          </a:bodyPr>
          <a:lstStyle/>
          <a:p>
            <a:r>
              <a:rPr lang="en-US" sz="3600" dirty="0"/>
              <a:t>The capacity to be </a:t>
            </a:r>
            <a:r>
              <a:rPr lang="en-US" sz="3600" b="1" dirty="0"/>
              <a:t>aware of</a:t>
            </a:r>
            <a:r>
              <a:rPr lang="en-US" sz="3600" dirty="0"/>
              <a:t>, </a:t>
            </a:r>
            <a:r>
              <a:rPr lang="en-US" sz="3600" b="1" dirty="0"/>
              <a:t>control</a:t>
            </a:r>
            <a:r>
              <a:rPr lang="en-US" sz="3600" dirty="0"/>
              <a:t>, and </a:t>
            </a:r>
            <a:r>
              <a:rPr lang="en-US" sz="3600" b="1" dirty="0"/>
              <a:t>express</a:t>
            </a:r>
            <a:r>
              <a:rPr lang="en-US" sz="3600" dirty="0"/>
              <a:t> one's emotions, and to handle </a:t>
            </a:r>
            <a:r>
              <a:rPr lang="en-US" sz="3600" b="1" dirty="0"/>
              <a:t>interpersonal relationships judiciously and empathetically</a:t>
            </a:r>
            <a:r>
              <a:rPr lang="en-US" sz="3600" dirty="0"/>
              <a:t>.</a:t>
            </a:r>
          </a:p>
          <a:p>
            <a:endParaRPr lang="en-US" sz="3600" dirty="0"/>
          </a:p>
          <a:p>
            <a:r>
              <a:rPr lang="en-US" sz="3600" dirty="0"/>
              <a:t>”Emotional intelligence is the key to both </a:t>
            </a:r>
            <a:r>
              <a:rPr lang="en-US" sz="3600" b="1" dirty="0"/>
              <a:t>personal and professional success</a:t>
            </a:r>
            <a:r>
              <a:rPr lang="en-US" sz="3600" dirty="0"/>
              <a:t>"</a:t>
            </a:r>
          </a:p>
        </p:txBody>
      </p:sp>
      <p:sp>
        <p:nvSpPr>
          <p:cNvPr id="5" name="Rectangle 4"/>
          <p:cNvSpPr/>
          <p:nvPr/>
        </p:nvSpPr>
        <p:spPr>
          <a:xfrm>
            <a:off x="8357552" y="3210630"/>
            <a:ext cx="2063661" cy="307777"/>
          </a:xfrm>
          <a:prstGeom prst="rect">
            <a:avLst/>
          </a:prstGeom>
        </p:spPr>
        <p:txBody>
          <a:bodyPr wrap="none">
            <a:spAutoFit/>
          </a:bodyPr>
          <a:lstStyle/>
          <a:p>
            <a:r>
              <a:rPr lang="it-IT" sz="1400" dirty="0"/>
              <a:t>Daniel </a:t>
            </a:r>
            <a:r>
              <a:rPr lang="it-IT" sz="1400" dirty="0" err="1"/>
              <a:t>Goleman</a:t>
            </a:r>
            <a:r>
              <a:rPr lang="it-IT" sz="1400" dirty="0"/>
              <a:t> 2011</a:t>
            </a:r>
            <a:endParaRPr lang="en-US" sz="1400" dirty="0"/>
          </a:p>
        </p:txBody>
      </p:sp>
      <p:pic>
        <p:nvPicPr>
          <p:cNvPr id="6" name="Content Placeholder 3" descr="Emotional-Intelligen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105" y="4501041"/>
            <a:ext cx="3669258" cy="2171964"/>
          </a:xfrm>
          <a:prstGeom prst="rect">
            <a:avLst/>
          </a:prstGeom>
        </p:spPr>
      </p:pic>
    </p:spTree>
    <p:extLst>
      <p:ext uri="{BB962C8B-B14F-4D97-AF65-F5344CB8AC3E}">
        <p14:creationId xmlns:p14="http://schemas.microsoft.com/office/powerpoint/2010/main" val="14667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Emotional Intelligence</a:t>
            </a:r>
          </a:p>
        </p:txBody>
      </p:sp>
      <p:sp>
        <p:nvSpPr>
          <p:cNvPr id="3" name="Content Placeholder 2"/>
          <p:cNvSpPr>
            <a:spLocks noGrp="1"/>
          </p:cNvSpPr>
          <p:nvPr>
            <p:ph idx="1"/>
          </p:nvPr>
        </p:nvSpPr>
        <p:spPr/>
        <p:txBody>
          <a:bodyPr>
            <a:normAutofit/>
          </a:bodyPr>
          <a:lstStyle/>
          <a:p>
            <a:r>
              <a:rPr lang="en-US" sz="3600" dirty="0"/>
              <a:t>Is learnable</a:t>
            </a:r>
          </a:p>
          <a:p>
            <a:r>
              <a:rPr lang="en-US" sz="3600" dirty="0"/>
              <a:t>Emotional intelligence cab be developed over time</a:t>
            </a:r>
          </a:p>
          <a:p>
            <a:r>
              <a:rPr lang="en-US" sz="3600" dirty="0"/>
              <a:t>It improves with age</a:t>
            </a:r>
          </a:p>
          <a:p>
            <a:endParaRPr lang="en-US" sz="3600" dirty="0"/>
          </a:p>
          <a:p>
            <a:endParaRPr lang="en-US" sz="3600" dirty="0"/>
          </a:p>
        </p:txBody>
      </p:sp>
    </p:spTree>
    <p:extLst>
      <p:ext uri="{BB962C8B-B14F-4D97-AF65-F5344CB8AC3E}">
        <p14:creationId xmlns:p14="http://schemas.microsoft.com/office/powerpoint/2010/main" val="207770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037" y="313765"/>
            <a:ext cx="10131425" cy="1456267"/>
          </a:xfrm>
        </p:spPr>
        <p:txBody>
          <a:bodyPr/>
          <a:lstStyle/>
          <a:p>
            <a:r>
              <a:rPr lang="en-US" b="1" dirty="0"/>
              <a:t>How EQ develops</a:t>
            </a:r>
          </a:p>
        </p:txBody>
      </p:sp>
      <p:sp>
        <p:nvSpPr>
          <p:cNvPr id="14" name="Rectangle 13"/>
          <p:cNvSpPr/>
          <p:nvPr/>
        </p:nvSpPr>
        <p:spPr>
          <a:xfrm>
            <a:off x="3330582" y="3394134"/>
            <a:ext cx="1400444" cy="1150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EQ</a:t>
            </a:r>
          </a:p>
        </p:txBody>
      </p:sp>
      <p:sp>
        <p:nvSpPr>
          <p:cNvPr id="3" name="Rectangle 2"/>
          <p:cNvSpPr/>
          <p:nvPr/>
        </p:nvSpPr>
        <p:spPr>
          <a:xfrm>
            <a:off x="901625" y="4576109"/>
            <a:ext cx="21374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Nurture</a:t>
            </a:r>
          </a:p>
        </p:txBody>
      </p:sp>
      <p:sp>
        <p:nvSpPr>
          <p:cNvPr id="10" name="Rectangle 9"/>
          <p:cNvSpPr/>
          <p:nvPr/>
        </p:nvSpPr>
        <p:spPr>
          <a:xfrm>
            <a:off x="901625" y="2392706"/>
            <a:ext cx="213741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Nature</a:t>
            </a:r>
          </a:p>
        </p:txBody>
      </p:sp>
      <p:sp>
        <p:nvSpPr>
          <p:cNvPr id="4" name="Rectangle 3"/>
          <p:cNvSpPr/>
          <p:nvPr/>
        </p:nvSpPr>
        <p:spPr>
          <a:xfrm>
            <a:off x="5268243" y="3010510"/>
            <a:ext cx="5755293" cy="646331"/>
          </a:xfrm>
          <a:prstGeom prst="rect">
            <a:avLst/>
          </a:prstGeom>
        </p:spPr>
        <p:txBody>
          <a:bodyPr wrap="none">
            <a:spAutoFit/>
          </a:bodyPr>
          <a:lstStyle/>
          <a:p>
            <a:pPr lvl="0"/>
            <a:r>
              <a:rPr lang="en-US" sz="3600" dirty="0">
                <a:solidFill>
                  <a:schemeClr val="lt1"/>
                </a:solidFill>
              </a:rPr>
              <a:t>1. Greater social competence </a:t>
            </a:r>
          </a:p>
        </p:txBody>
      </p:sp>
      <p:sp>
        <p:nvSpPr>
          <p:cNvPr id="5" name="Rectangle 4"/>
          <p:cNvSpPr/>
          <p:nvPr/>
        </p:nvSpPr>
        <p:spPr>
          <a:xfrm>
            <a:off x="5257091" y="3764854"/>
            <a:ext cx="5404428" cy="646331"/>
          </a:xfrm>
          <a:prstGeom prst="rect">
            <a:avLst/>
          </a:prstGeom>
        </p:spPr>
        <p:txBody>
          <a:bodyPr wrap="none">
            <a:spAutoFit/>
          </a:bodyPr>
          <a:lstStyle/>
          <a:p>
            <a:pPr lvl="0"/>
            <a:r>
              <a:rPr lang="en-US" sz="3600" dirty="0">
                <a:solidFill>
                  <a:schemeClr val="lt1"/>
                </a:solidFill>
              </a:rPr>
              <a:t>2. High quality performance</a:t>
            </a:r>
          </a:p>
        </p:txBody>
      </p:sp>
      <p:sp>
        <p:nvSpPr>
          <p:cNvPr id="7" name="Rectangle 6"/>
          <p:cNvSpPr/>
          <p:nvPr/>
        </p:nvSpPr>
        <p:spPr>
          <a:xfrm>
            <a:off x="5245941" y="4539380"/>
            <a:ext cx="3207353" cy="646331"/>
          </a:xfrm>
          <a:prstGeom prst="rect">
            <a:avLst/>
          </a:prstGeom>
        </p:spPr>
        <p:txBody>
          <a:bodyPr wrap="none">
            <a:spAutoFit/>
          </a:bodyPr>
          <a:lstStyle/>
          <a:p>
            <a:pPr lvl="0"/>
            <a:r>
              <a:rPr lang="en-US" sz="3600" dirty="0">
                <a:solidFill>
                  <a:schemeClr val="lt1"/>
                </a:solidFill>
              </a:rPr>
              <a:t>3. Better health </a:t>
            </a:r>
          </a:p>
        </p:txBody>
      </p:sp>
    </p:spTree>
    <p:extLst>
      <p:ext uri="{BB962C8B-B14F-4D97-AF65-F5344CB8AC3E}">
        <p14:creationId xmlns:p14="http://schemas.microsoft.com/office/powerpoint/2010/main" val="18483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10" grpId="0" animBg="1"/>
      <p:bldP spid="10" grpId="1" animBg="1"/>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15" y="315661"/>
            <a:ext cx="10704349" cy="1456267"/>
          </a:xfrm>
        </p:spPr>
        <p:txBody>
          <a:bodyPr/>
          <a:lstStyle/>
          <a:p>
            <a:r>
              <a:rPr lang="en-US" b="1" dirty="0"/>
              <a:t>5 domains of emotional intelligence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9115274"/>
              </p:ext>
            </p:extLst>
          </p:nvPr>
        </p:nvGraphicFramePr>
        <p:xfrm>
          <a:off x="1137424" y="1885071"/>
          <a:ext cx="4708204" cy="3824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1555348014"/>
              </p:ext>
            </p:extLst>
          </p:nvPr>
        </p:nvGraphicFramePr>
        <p:xfrm>
          <a:off x="5644080" y="1633651"/>
          <a:ext cx="5284116" cy="3824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5551714" y="656408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692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Emotional Intelligence: From Theory to Practice </a:t>
            </a:r>
            <a:br>
              <a:rPr lang="en-US" dirty="0"/>
            </a:br>
            <a:endParaRPr lang="en-US" dirty="0"/>
          </a:p>
        </p:txBody>
      </p:sp>
      <p:sp>
        <p:nvSpPr>
          <p:cNvPr id="3" name="Content Placeholder 2"/>
          <p:cNvSpPr>
            <a:spLocks noGrp="1"/>
          </p:cNvSpPr>
          <p:nvPr>
            <p:ph idx="1"/>
          </p:nvPr>
        </p:nvSpPr>
        <p:spPr>
          <a:xfrm>
            <a:off x="685801" y="2142067"/>
            <a:ext cx="10923813" cy="3932162"/>
          </a:xfrm>
        </p:spPr>
        <p:txBody>
          <a:bodyPr>
            <a:normAutofit/>
          </a:bodyPr>
          <a:lstStyle/>
          <a:p>
            <a:endParaRPr lang="en-US" sz="2400" dirty="0"/>
          </a:p>
        </p:txBody>
      </p:sp>
    </p:spTree>
    <p:extLst>
      <p:ext uri="{BB962C8B-B14F-4D97-AF65-F5344CB8AC3E}">
        <p14:creationId xmlns:p14="http://schemas.microsoft.com/office/powerpoint/2010/main" val="202391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 perception</a:t>
            </a:r>
          </a:p>
        </p:txBody>
      </p:sp>
      <p:sp>
        <p:nvSpPr>
          <p:cNvPr id="3" name="Content Placeholder 2"/>
          <p:cNvSpPr>
            <a:spLocks noGrp="1"/>
          </p:cNvSpPr>
          <p:nvPr>
            <p:ph idx="1"/>
          </p:nvPr>
        </p:nvSpPr>
        <p:spPr/>
        <p:txBody>
          <a:bodyPr>
            <a:normAutofit/>
          </a:bodyPr>
          <a:lstStyle/>
          <a:p>
            <a:pPr marL="0" indent="0">
              <a:buNone/>
            </a:pPr>
            <a:endParaRPr lang="en-US" dirty="0"/>
          </a:p>
        </p:txBody>
      </p:sp>
    </p:spTree>
    <p:extLst>
      <p:ext uri="{BB962C8B-B14F-4D97-AF65-F5344CB8AC3E}">
        <p14:creationId xmlns:p14="http://schemas.microsoft.com/office/powerpoint/2010/main" val="190111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61171</TotalTime>
  <Words>627</Words>
  <Application>Microsoft Macintosh PowerPoint</Application>
  <PresentationFormat>Widescreen</PresentationFormat>
  <Paragraphs>86</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Celestial</vt:lpstr>
      <vt:lpstr>PowerPoint Presentation</vt:lpstr>
      <vt:lpstr>EMOTIONS</vt:lpstr>
      <vt:lpstr>Emotions</vt:lpstr>
      <vt:lpstr>Emotional intelligence </vt:lpstr>
      <vt:lpstr>Emotional Intelligence</vt:lpstr>
      <vt:lpstr>How EQ develops</vt:lpstr>
      <vt:lpstr>5 domains of emotional intelligence</vt:lpstr>
      <vt:lpstr>Emotional Intelligence: From Theory to Practice  </vt:lpstr>
      <vt:lpstr>Self - perception</vt:lpstr>
      <vt:lpstr>Self – Regard</vt:lpstr>
      <vt:lpstr>Self – Actualisation</vt:lpstr>
      <vt:lpstr>Emotional self awareness</vt:lpstr>
      <vt:lpstr>Self -expression</vt:lpstr>
      <vt:lpstr>Emotional Expression</vt:lpstr>
      <vt:lpstr>Assertiveness</vt:lpstr>
      <vt:lpstr>Independence</vt:lpstr>
      <vt:lpstr>Stress management</vt:lpstr>
      <vt:lpstr>Flexibility</vt:lpstr>
      <vt:lpstr>Stress Tolerance</vt:lpstr>
      <vt:lpstr>Optimism</vt:lpstr>
      <vt:lpstr>Decision making </vt:lpstr>
      <vt:lpstr>Problem Solving</vt:lpstr>
      <vt:lpstr>Reality Testing</vt:lpstr>
      <vt:lpstr>Impulse control</vt:lpstr>
      <vt:lpstr>Interpersonal</vt:lpstr>
      <vt:lpstr>Interpersonal Relationships</vt:lpstr>
      <vt:lpstr>Empathy</vt:lpstr>
      <vt:lpstr>Social responsibility</vt:lpstr>
      <vt:lpstr>Students with high EQ……</vt:lpstr>
      <vt:lpstr>Students with high EQ……….</vt:lpstr>
      <vt:lpstr>Teachers…….</vt:lpstr>
      <vt:lpstr>Class room</vt:lpstr>
      <vt:lpstr>Is stress good or bad ?</vt:lpstr>
      <vt:lpstr>There are two types of stresses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Microsoft Office User</cp:lastModifiedBy>
  <cp:revision>146</cp:revision>
  <dcterms:created xsi:type="dcterms:W3CDTF">2015-09-22T16:57:55Z</dcterms:created>
  <dcterms:modified xsi:type="dcterms:W3CDTF">2021-08-04T04:09:48Z</dcterms:modified>
</cp:coreProperties>
</file>