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1" r:id="rId1"/>
  </p:sldMasterIdLst>
  <p:notesMasterIdLst>
    <p:notesMasterId r:id="rId20"/>
  </p:notesMasterIdLst>
  <p:sldIdLst>
    <p:sldId id="256" r:id="rId2"/>
    <p:sldId id="270" r:id="rId3"/>
    <p:sldId id="257" r:id="rId4"/>
    <p:sldId id="301" r:id="rId5"/>
    <p:sldId id="302" r:id="rId6"/>
    <p:sldId id="300" r:id="rId7"/>
    <p:sldId id="298" r:id="rId8"/>
    <p:sldId id="368" r:id="rId9"/>
    <p:sldId id="390" r:id="rId10"/>
    <p:sldId id="286" r:id="rId11"/>
    <p:sldId id="310" r:id="rId12"/>
    <p:sldId id="392" r:id="rId13"/>
    <p:sldId id="317" r:id="rId14"/>
    <p:sldId id="312" r:id="rId15"/>
    <p:sldId id="315" r:id="rId16"/>
    <p:sldId id="318" r:id="rId17"/>
    <p:sldId id="433" r:id="rId18"/>
    <p:sldId id="43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6" autoAdjust="0"/>
    <p:restoredTop sz="95101" autoAdjust="0"/>
  </p:normalViewPr>
  <p:slideViewPr>
    <p:cSldViewPr snapToGrid="0">
      <p:cViewPr varScale="1">
        <p:scale>
          <a:sx n="114" d="100"/>
          <a:sy n="114" d="100"/>
        </p:scale>
        <p:origin x="424" y="184"/>
      </p:cViewPr>
      <p:guideLst>
        <p:guide orient="horz" pos="2160"/>
        <p:guide pos="3840"/>
      </p:guideLst>
    </p:cSldViewPr>
  </p:slideViewPr>
  <p:outlineViewPr>
    <p:cViewPr>
      <p:scale>
        <a:sx n="33" d="100"/>
        <a:sy n="33" d="100"/>
      </p:scale>
      <p:origin x="0" y="3092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6C843-FFA0-4344-A6A3-A443B61C4F29}"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8D0E50E9-9CD8-2042-844A-A5A33DE2974A}">
      <dgm:prSet phldrT="[Text]" custT="1"/>
      <dgm:spPr>
        <a:gradFill rotWithShape="0">
          <a:gsLst>
            <a:gs pos="61000">
              <a:schemeClr val="accent5"/>
            </a:gs>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gradFill>
      </dgm:spPr>
      <dgm:t>
        <a:bodyPr/>
        <a:lstStyle/>
        <a:p>
          <a:r>
            <a:rPr lang="en-US" sz="2400" dirty="0"/>
            <a:t>Enable</a:t>
          </a:r>
          <a:r>
            <a:rPr lang="en-US" sz="2400" baseline="0" dirty="0"/>
            <a:t> managers to be leaders and influence subordinates to achieve goals</a:t>
          </a:r>
        </a:p>
        <a:p>
          <a:endParaRPr lang="en-US" sz="1500" dirty="0"/>
        </a:p>
      </dgm:t>
    </dgm:pt>
    <dgm:pt modelId="{81A27A85-CF0B-E548-BEAA-12F1F5F951F9}" type="parTrans" cxnId="{444B5B5D-7CEB-554F-8549-8234A613567C}">
      <dgm:prSet/>
      <dgm:spPr/>
      <dgm:t>
        <a:bodyPr/>
        <a:lstStyle/>
        <a:p>
          <a:endParaRPr lang="en-US"/>
        </a:p>
      </dgm:t>
    </dgm:pt>
    <dgm:pt modelId="{B86EB011-995E-694B-8EC4-C8EEFC5C244F}" type="sibTrans" cxnId="{444B5B5D-7CEB-554F-8549-8234A613567C}">
      <dgm:prSet/>
      <dgm:spPr/>
      <dgm:t>
        <a:bodyPr/>
        <a:lstStyle/>
        <a:p>
          <a:endParaRPr lang="en-US"/>
        </a:p>
      </dgm:t>
    </dgm:pt>
    <dgm:pt modelId="{8431FE72-610B-AF4B-BF44-92D5206E0AFA}">
      <dgm:prSet phldrT="[Text]" custT="1"/>
      <dgm:spPr/>
      <dgm:t>
        <a:bodyPr/>
        <a:lstStyle/>
        <a:p>
          <a:r>
            <a:rPr lang="en-US" sz="2400" dirty="0"/>
            <a:t>Reward Power</a:t>
          </a:r>
        </a:p>
      </dgm:t>
    </dgm:pt>
    <dgm:pt modelId="{B88C18D8-8531-4D44-9DE6-972B0D1730D5}" type="parTrans" cxnId="{5A81005E-4DA5-F74E-A450-A16EA8A1A337}">
      <dgm:prSet/>
      <dgm:spPr/>
      <dgm:t>
        <a:bodyPr/>
        <a:lstStyle/>
        <a:p>
          <a:endParaRPr lang="en-US"/>
        </a:p>
      </dgm:t>
    </dgm:pt>
    <dgm:pt modelId="{96CA0B82-1A89-D34C-8CB2-4BC2F2CAEE4F}" type="sibTrans" cxnId="{5A81005E-4DA5-F74E-A450-A16EA8A1A337}">
      <dgm:prSet/>
      <dgm:spPr/>
      <dgm:t>
        <a:bodyPr/>
        <a:lstStyle/>
        <a:p>
          <a:endParaRPr lang="en-US"/>
        </a:p>
      </dgm:t>
    </dgm:pt>
    <dgm:pt modelId="{62E82C45-0930-0944-8485-95424C4ABFD6}">
      <dgm:prSet phldrT="[Text]"/>
      <dgm:spPr/>
      <dgm:t>
        <a:bodyPr/>
        <a:lstStyle/>
        <a:p>
          <a:r>
            <a:rPr lang="en-US" dirty="0"/>
            <a:t>Coercive</a:t>
          </a:r>
          <a:r>
            <a:rPr lang="en-US" baseline="0" dirty="0"/>
            <a:t> Power</a:t>
          </a:r>
          <a:endParaRPr lang="en-US" dirty="0"/>
        </a:p>
      </dgm:t>
    </dgm:pt>
    <dgm:pt modelId="{9CA6A0A2-0D70-C443-9707-E2D136512311}" type="parTrans" cxnId="{A47C57ED-F4DA-FA40-AB0D-92DA276948B1}">
      <dgm:prSet/>
      <dgm:spPr/>
      <dgm:t>
        <a:bodyPr/>
        <a:lstStyle/>
        <a:p>
          <a:endParaRPr lang="en-US"/>
        </a:p>
      </dgm:t>
    </dgm:pt>
    <dgm:pt modelId="{D0109EE6-B8BC-9E48-B721-7F23DD3DFBA7}" type="sibTrans" cxnId="{A47C57ED-F4DA-FA40-AB0D-92DA276948B1}">
      <dgm:prSet/>
      <dgm:spPr/>
      <dgm:t>
        <a:bodyPr/>
        <a:lstStyle/>
        <a:p>
          <a:endParaRPr lang="en-US"/>
        </a:p>
      </dgm:t>
    </dgm:pt>
    <dgm:pt modelId="{0E0F8BF2-A12C-0941-84E7-69C060554E5A}">
      <dgm:prSet phldrT="[Text]"/>
      <dgm:spPr/>
      <dgm:t>
        <a:bodyPr/>
        <a:lstStyle/>
        <a:p>
          <a:r>
            <a:rPr lang="en-US" dirty="0"/>
            <a:t>Expert Power</a:t>
          </a:r>
        </a:p>
      </dgm:t>
    </dgm:pt>
    <dgm:pt modelId="{1B20187B-486C-6F45-8A8F-EE0696A66AE5}" type="parTrans" cxnId="{6867D110-E046-1E41-8D13-D34A1D0998A4}">
      <dgm:prSet/>
      <dgm:spPr/>
      <dgm:t>
        <a:bodyPr/>
        <a:lstStyle/>
        <a:p>
          <a:endParaRPr lang="en-US"/>
        </a:p>
      </dgm:t>
    </dgm:pt>
    <dgm:pt modelId="{C0D95415-DD7B-B24F-A8A3-3D6B2BD0CE0D}" type="sibTrans" cxnId="{6867D110-E046-1E41-8D13-D34A1D0998A4}">
      <dgm:prSet/>
      <dgm:spPr/>
      <dgm:t>
        <a:bodyPr/>
        <a:lstStyle/>
        <a:p>
          <a:endParaRPr lang="en-US"/>
        </a:p>
      </dgm:t>
    </dgm:pt>
    <dgm:pt modelId="{123FFCD9-B2F8-184A-B541-2F2589D50C90}">
      <dgm:prSet phldrT="[Text]" custT="1"/>
      <dgm:spPr/>
      <dgm:t>
        <a:bodyPr/>
        <a:lstStyle/>
        <a:p>
          <a:r>
            <a:rPr lang="en-US" sz="2400" dirty="0"/>
            <a:t>Legitimate Power</a:t>
          </a:r>
        </a:p>
      </dgm:t>
    </dgm:pt>
    <dgm:pt modelId="{9A2730BF-3858-1941-8C08-910C6378BC8F}" type="parTrans" cxnId="{8934A5B4-FE50-DF4D-A974-595B67D5FAA6}">
      <dgm:prSet/>
      <dgm:spPr/>
      <dgm:t>
        <a:bodyPr/>
        <a:lstStyle/>
        <a:p>
          <a:endParaRPr lang="en-US"/>
        </a:p>
      </dgm:t>
    </dgm:pt>
    <dgm:pt modelId="{2D61EAEE-C859-494A-903C-971CE20B5806}" type="sibTrans" cxnId="{8934A5B4-FE50-DF4D-A974-595B67D5FAA6}">
      <dgm:prSet/>
      <dgm:spPr/>
      <dgm:t>
        <a:bodyPr/>
        <a:lstStyle/>
        <a:p>
          <a:endParaRPr lang="en-US"/>
        </a:p>
      </dgm:t>
    </dgm:pt>
    <dgm:pt modelId="{5B59FF40-C090-4A4C-85E2-10E39EB37C08}">
      <dgm:prSet/>
      <dgm:spPr/>
      <dgm:t>
        <a:bodyPr/>
        <a:lstStyle/>
        <a:p>
          <a:r>
            <a:rPr lang="en-US" dirty="0"/>
            <a:t>Referent Power</a:t>
          </a:r>
        </a:p>
      </dgm:t>
    </dgm:pt>
    <dgm:pt modelId="{39844D10-9B29-534F-A008-9DE63E2DAB77}" type="parTrans" cxnId="{3B9B5234-2716-B64E-A415-68C017315A3A}">
      <dgm:prSet/>
      <dgm:spPr/>
      <dgm:t>
        <a:bodyPr/>
        <a:lstStyle/>
        <a:p>
          <a:endParaRPr lang="en-US"/>
        </a:p>
      </dgm:t>
    </dgm:pt>
    <dgm:pt modelId="{7526A672-45F2-5644-B065-1B1A0F0BD051}" type="sibTrans" cxnId="{3B9B5234-2716-B64E-A415-68C017315A3A}">
      <dgm:prSet/>
      <dgm:spPr/>
      <dgm:t>
        <a:bodyPr/>
        <a:lstStyle/>
        <a:p>
          <a:endParaRPr lang="en-US"/>
        </a:p>
      </dgm:t>
    </dgm:pt>
    <dgm:pt modelId="{506C58A8-00E2-C145-B768-C2758CDC9A96}" type="pres">
      <dgm:prSet presAssocID="{A9F6C843-FFA0-4344-A6A3-A443B61C4F29}" presName="cycle" presStyleCnt="0">
        <dgm:presLayoutVars>
          <dgm:chMax val="1"/>
          <dgm:dir/>
          <dgm:animLvl val="ctr"/>
          <dgm:resizeHandles val="exact"/>
        </dgm:presLayoutVars>
      </dgm:prSet>
      <dgm:spPr/>
    </dgm:pt>
    <dgm:pt modelId="{3AF05188-C6BE-9847-8164-F8D6F5DF4F38}" type="pres">
      <dgm:prSet presAssocID="{8D0E50E9-9CD8-2042-844A-A5A33DE2974A}" presName="centerShape" presStyleLbl="node0" presStyleIdx="0" presStyleCnt="1" custScaleX="142119" custScaleY="142119"/>
      <dgm:spPr/>
    </dgm:pt>
    <dgm:pt modelId="{0B5C37CF-65AF-B74F-AFE8-C69256516F4B}" type="pres">
      <dgm:prSet presAssocID="{B88C18D8-8531-4D44-9DE6-972B0D1730D5}" presName="Name9" presStyleLbl="parChTrans1D2" presStyleIdx="0" presStyleCnt="5"/>
      <dgm:spPr/>
    </dgm:pt>
    <dgm:pt modelId="{435B9A58-4160-FE45-ABB5-C6862D2F4618}" type="pres">
      <dgm:prSet presAssocID="{B88C18D8-8531-4D44-9DE6-972B0D1730D5}" presName="connTx" presStyleLbl="parChTrans1D2" presStyleIdx="0" presStyleCnt="5"/>
      <dgm:spPr/>
    </dgm:pt>
    <dgm:pt modelId="{17C51943-2A37-D144-AE30-317EE274017C}" type="pres">
      <dgm:prSet presAssocID="{8431FE72-610B-AF4B-BF44-92D5206E0AFA}" presName="node" presStyleLbl="node1" presStyleIdx="0" presStyleCnt="5" custScaleX="111371" custScaleY="103609" custRadScaleRad="112981" custRadScaleInc="-2445">
        <dgm:presLayoutVars>
          <dgm:bulletEnabled val="1"/>
        </dgm:presLayoutVars>
      </dgm:prSet>
      <dgm:spPr/>
    </dgm:pt>
    <dgm:pt modelId="{F286B8F9-EAC3-2142-AFF6-4D273E0F0A91}" type="pres">
      <dgm:prSet presAssocID="{9CA6A0A2-0D70-C443-9707-E2D136512311}" presName="Name9" presStyleLbl="parChTrans1D2" presStyleIdx="1" presStyleCnt="5"/>
      <dgm:spPr/>
    </dgm:pt>
    <dgm:pt modelId="{AD615073-40BB-1542-9776-E9E258CF5B55}" type="pres">
      <dgm:prSet presAssocID="{9CA6A0A2-0D70-C443-9707-E2D136512311}" presName="connTx" presStyleLbl="parChTrans1D2" presStyleIdx="1" presStyleCnt="5"/>
      <dgm:spPr/>
    </dgm:pt>
    <dgm:pt modelId="{50601FA5-0FCA-304C-AB57-3AA035862453}" type="pres">
      <dgm:prSet presAssocID="{62E82C45-0930-0944-8485-95424C4ABFD6}" presName="node" presStyleLbl="node1" presStyleIdx="1" presStyleCnt="5" custScaleX="107022" custScaleY="108972">
        <dgm:presLayoutVars>
          <dgm:bulletEnabled val="1"/>
        </dgm:presLayoutVars>
      </dgm:prSet>
      <dgm:spPr/>
    </dgm:pt>
    <dgm:pt modelId="{F0C58889-5B3B-B448-B8C8-3102DBCF7E4B}" type="pres">
      <dgm:prSet presAssocID="{39844D10-9B29-534F-A008-9DE63E2DAB77}" presName="Name9" presStyleLbl="parChTrans1D2" presStyleIdx="2" presStyleCnt="5"/>
      <dgm:spPr/>
    </dgm:pt>
    <dgm:pt modelId="{885731D9-6AC0-9F40-94B6-BB2E6E32BAC3}" type="pres">
      <dgm:prSet presAssocID="{39844D10-9B29-534F-A008-9DE63E2DAB77}" presName="connTx" presStyleLbl="parChTrans1D2" presStyleIdx="2" presStyleCnt="5"/>
      <dgm:spPr/>
    </dgm:pt>
    <dgm:pt modelId="{8038C784-E9AD-2442-8CCA-CBC309CC8013}" type="pres">
      <dgm:prSet presAssocID="{5B59FF40-C090-4A4C-85E2-10E39EB37C08}" presName="node" presStyleLbl="node1" presStyleIdx="2" presStyleCnt="5" custScaleX="110493" custScaleY="110493">
        <dgm:presLayoutVars>
          <dgm:bulletEnabled val="1"/>
        </dgm:presLayoutVars>
      </dgm:prSet>
      <dgm:spPr/>
    </dgm:pt>
    <dgm:pt modelId="{E1153906-2F82-0949-86FA-910570CEBBE9}" type="pres">
      <dgm:prSet presAssocID="{1B20187B-486C-6F45-8A8F-EE0696A66AE5}" presName="Name9" presStyleLbl="parChTrans1D2" presStyleIdx="3" presStyleCnt="5"/>
      <dgm:spPr/>
    </dgm:pt>
    <dgm:pt modelId="{121811F0-47CB-5847-A0F2-869043BDF975}" type="pres">
      <dgm:prSet presAssocID="{1B20187B-486C-6F45-8A8F-EE0696A66AE5}" presName="connTx" presStyleLbl="parChTrans1D2" presStyleIdx="3" presStyleCnt="5"/>
      <dgm:spPr/>
    </dgm:pt>
    <dgm:pt modelId="{C84D9B5D-2823-864D-A8C0-938662B199FB}" type="pres">
      <dgm:prSet presAssocID="{0E0F8BF2-A12C-0941-84E7-69C060554E5A}" presName="node" presStyleLbl="node1" presStyleIdx="3" presStyleCnt="5" custScaleX="103363" custScaleY="103363">
        <dgm:presLayoutVars>
          <dgm:bulletEnabled val="1"/>
        </dgm:presLayoutVars>
      </dgm:prSet>
      <dgm:spPr/>
    </dgm:pt>
    <dgm:pt modelId="{1E7EB407-0BC2-2843-846D-61207F75FE66}" type="pres">
      <dgm:prSet presAssocID="{9A2730BF-3858-1941-8C08-910C6378BC8F}" presName="Name9" presStyleLbl="parChTrans1D2" presStyleIdx="4" presStyleCnt="5"/>
      <dgm:spPr/>
    </dgm:pt>
    <dgm:pt modelId="{C24B083A-F24E-B042-B628-EC16D023DD09}" type="pres">
      <dgm:prSet presAssocID="{9A2730BF-3858-1941-8C08-910C6378BC8F}" presName="connTx" presStyleLbl="parChTrans1D2" presStyleIdx="4" presStyleCnt="5"/>
      <dgm:spPr/>
    </dgm:pt>
    <dgm:pt modelId="{53E62B7F-7BCC-E74B-895F-707EE1467EDC}" type="pres">
      <dgm:prSet presAssocID="{123FFCD9-B2F8-184A-B541-2F2589D50C90}" presName="node" presStyleLbl="node1" presStyleIdx="4" presStyleCnt="5" custScaleX="112071" custScaleY="112071">
        <dgm:presLayoutVars>
          <dgm:bulletEnabled val="1"/>
        </dgm:presLayoutVars>
      </dgm:prSet>
      <dgm:spPr/>
    </dgm:pt>
  </dgm:ptLst>
  <dgm:cxnLst>
    <dgm:cxn modelId="{05644503-5CFC-AD4C-A375-BBDB95E4BC13}" type="presOf" srcId="{9A2730BF-3858-1941-8C08-910C6378BC8F}" destId="{C24B083A-F24E-B042-B628-EC16D023DD09}" srcOrd="1" destOrd="0" presId="urn:microsoft.com/office/officeart/2005/8/layout/radial1"/>
    <dgm:cxn modelId="{B4947F05-A91B-5E4A-B0D1-4CAD0D9459DB}" type="presOf" srcId="{39844D10-9B29-534F-A008-9DE63E2DAB77}" destId="{F0C58889-5B3B-B448-B8C8-3102DBCF7E4B}" srcOrd="0" destOrd="0" presId="urn:microsoft.com/office/officeart/2005/8/layout/radial1"/>
    <dgm:cxn modelId="{08A85408-AA45-D54D-98F6-A1B632D5F76B}" type="presOf" srcId="{39844D10-9B29-534F-A008-9DE63E2DAB77}" destId="{885731D9-6AC0-9F40-94B6-BB2E6E32BAC3}" srcOrd="1" destOrd="0" presId="urn:microsoft.com/office/officeart/2005/8/layout/radial1"/>
    <dgm:cxn modelId="{BBCFFA09-0CD5-0F40-902A-B9F8281BF24F}" type="presOf" srcId="{8D0E50E9-9CD8-2042-844A-A5A33DE2974A}" destId="{3AF05188-C6BE-9847-8164-F8D6F5DF4F38}" srcOrd="0" destOrd="0" presId="urn:microsoft.com/office/officeart/2005/8/layout/radial1"/>
    <dgm:cxn modelId="{6867D110-E046-1E41-8D13-D34A1D0998A4}" srcId="{8D0E50E9-9CD8-2042-844A-A5A33DE2974A}" destId="{0E0F8BF2-A12C-0941-84E7-69C060554E5A}" srcOrd="3" destOrd="0" parTransId="{1B20187B-486C-6F45-8A8F-EE0696A66AE5}" sibTransId="{C0D95415-DD7B-B24F-A8A3-3D6B2BD0CE0D}"/>
    <dgm:cxn modelId="{3400C218-E1E0-9C46-A831-943C9AC81886}" type="presOf" srcId="{9A2730BF-3858-1941-8C08-910C6378BC8F}" destId="{1E7EB407-0BC2-2843-846D-61207F75FE66}" srcOrd="0" destOrd="0" presId="urn:microsoft.com/office/officeart/2005/8/layout/radial1"/>
    <dgm:cxn modelId="{3B9B5234-2716-B64E-A415-68C017315A3A}" srcId="{8D0E50E9-9CD8-2042-844A-A5A33DE2974A}" destId="{5B59FF40-C090-4A4C-85E2-10E39EB37C08}" srcOrd="2" destOrd="0" parTransId="{39844D10-9B29-534F-A008-9DE63E2DAB77}" sibTransId="{7526A672-45F2-5644-B065-1B1A0F0BD051}"/>
    <dgm:cxn modelId="{444B5B5D-7CEB-554F-8549-8234A613567C}" srcId="{A9F6C843-FFA0-4344-A6A3-A443B61C4F29}" destId="{8D0E50E9-9CD8-2042-844A-A5A33DE2974A}" srcOrd="0" destOrd="0" parTransId="{81A27A85-CF0B-E548-BEAA-12F1F5F951F9}" sibTransId="{B86EB011-995E-694B-8EC4-C8EEFC5C244F}"/>
    <dgm:cxn modelId="{5A81005E-4DA5-F74E-A450-A16EA8A1A337}" srcId="{8D0E50E9-9CD8-2042-844A-A5A33DE2974A}" destId="{8431FE72-610B-AF4B-BF44-92D5206E0AFA}" srcOrd="0" destOrd="0" parTransId="{B88C18D8-8531-4D44-9DE6-972B0D1730D5}" sibTransId="{96CA0B82-1A89-D34C-8CB2-4BC2F2CAEE4F}"/>
    <dgm:cxn modelId="{365EA46C-0466-7142-A325-C53B8220DC36}" type="presOf" srcId="{0E0F8BF2-A12C-0941-84E7-69C060554E5A}" destId="{C84D9B5D-2823-864D-A8C0-938662B199FB}" srcOrd="0" destOrd="0" presId="urn:microsoft.com/office/officeart/2005/8/layout/radial1"/>
    <dgm:cxn modelId="{B4592C6E-4864-CD4C-8BE7-AD7CC4C37356}" type="presOf" srcId="{5B59FF40-C090-4A4C-85E2-10E39EB37C08}" destId="{8038C784-E9AD-2442-8CCA-CBC309CC8013}" srcOrd="0" destOrd="0" presId="urn:microsoft.com/office/officeart/2005/8/layout/radial1"/>
    <dgm:cxn modelId="{B71BA770-3680-2C4D-8B9B-8352883D00EC}" type="presOf" srcId="{62E82C45-0930-0944-8485-95424C4ABFD6}" destId="{50601FA5-0FCA-304C-AB57-3AA035862453}" srcOrd="0" destOrd="0" presId="urn:microsoft.com/office/officeart/2005/8/layout/radial1"/>
    <dgm:cxn modelId="{8154F081-FB1F-FC40-989B-96ADD622FFCD}" type="presOf" srcId="{1B20187B-486C-6F45-8A8F-EE0696A66AE5}" destId="{E1153906-2F82-0949-86FA-910570CEBBE9}" srcOrd="0" destOrd="0" presId="urn:microsoft.com/office/officeart/2005/8/layout/radial1"/>
    <dgm:cxn modelId="{C93787AA-8F7A-7E43-982C-5ADCB519922B}" type="presOf" srcId="{A9F6C843-FFA0-4344-A6A3-A443B61C4F29}" destId="{506C58A8-00E2-C145-B768-C2758CDC9A96}" srcOrd="0" destOrd="0" presId="urn:microsoft.com/office/officeart/2005/8/layout/radial1"/>
    <dgm:cxn modelId="{260FC6AF-B3C9-A247-8D65-112C7C1448B5}" type="presOf" srcId="{B88C18D8-8531-4D44-9DE6-972B0D1730D5}" destId="{0B5C37CF-65AF-B74F-AFE8-C69256516F4B}" srcOrd="0" destOrd="0" presId="urn:microsoft.com/office/officeart/2005/8/layout/radial1"/>
    <dgm:cxn modelId="{30BB31B0-3571-EA4C-BE77-AF402AE7F524}" type="presOf" srcId="{B88C18D8-8531-4D44-9DE6-972B0D1730D5}" destId="{435B9A58-4160-FE45-ABB5-C6862D2F4618}" srcOrd="1" destOrd="0" presId="urn:microsoft.com/office/officeart/2005/8/layout/radial1"/>
    <dgm:cxn modelId="{8934A5B4-FE50-DF4D-A974-595B67D5FAA6}" srcId="{8D0E50E9-9CD8-2042-844A-A5A33DE2974A}" destId="{123FFCD9-B2F8-184A-B541-2F2589D50C90}" srcOrd="4" destOrd="0" parTransId="{9A2730BF-3858-1941-8C08-910C6378BC8F}" sibTransId="{2D61EAEE-C859-494A-903C-971CE20B5806}"/>
    <dgm:cxn modelId="{D72BE0B8-06E3-BE40-AD3E-F407796F947E}" type="presOf" srcId="{9CA6A0A2-0D70-C443-9707-E2D136512311}" destId="{AD615073-40BB-1542-9776-E9E258CF5B55}" srcOrd="1" destOrd="0" presId="urn:microsoft.com/office/officeart/2005/8/layout/radial1"/>
    <dgm:cxn modelId="{0C6A63CC-AA98-E648-9664-EF61E3C056D9}" type="presOf" srcId="{1B20187B-486C-6F45-8A8F-EE0696A66AE5}" destId="{121811F0-47CB-5847-A0F2-869043BDF975}" srcOrd="1" destOrd="0" presId="urn:microsoft.com/office/officeart/2005/8/layout/radial1"/>
    <dgm:cxn modelId="{FAE23FE2-46BF-E845-BEA9-6DF693FF9339}" type="presOf" srcId="{8431FE72-610B-AF4B-BF44-92D5206E0AFA}" destId="{17C51943-2A37-D144-AE30-317EE274017C}" srcOrd="0" destOrd="0" presId="urn:microsoft.com/office/officeart/2005/8/layout/radial1"/>
    <dgm:cxn modelId="{161E48E7-41AC-CA4A-BFE7-11E63DB5D12E}" type="presOf" srcId="{9CA6A0A2-0D70-C443-9707-E2D136512311}" destId="{F286B8F9-EAC3-2142-AFF6-4D273E0F0A91}" srcOrd="0" destOrd="0" presId="urn:microsoft.com/office/officeart/2005/8/layout/radial1"/>
    <dgm:cxn modelId="{A47C57ED-F4DA-FA40-AB0D-92DA276948B1}" srcId="{8D0E50E9-9CD8-2042-844A-A5A33DE2974A}" destId="{62E82C45-0930-0944-8485-95424C4ABFD6}" srcOrd="1" destOrd="0" parTransId="{9CA6A0A2-0D70-C443-9707-E2D136512311}" sibTransId="{D0109EE6-B8BC-9E48-B721-7F23DD3DFBA7}"/>
    <dgm:cxn modelId="{9781E6F3-B7DA-584E-988B-9AFB0BA33C34}" type="presOf" srcId="{123FFCD9-B2F8-184A-B541-2F2589D50C90}" destId="{53E62B7F-7BCC-E74B-895F-707EE1467EDC}" srcOrd="0" destOrd="0" presId="urn:microsoft.com/office/officeart/2005/8/layout/radial1"/>
    <dgm:cxn modelId="{29EBA7EB-03AE-624F-A139-EF0257B6CBB2}" type="presParOf" srcId="{506C58A8-00E2-C145-B768-C2758CDC9A96}" destId="{3AF05188-C6BE-9847-8164-F8D6F5DF4F38}" srcOrd="0" destOrd="0" presId="urn:microsoft.com/office/officeart/2005/8/layout/radial1"/>
    <dgm:cxn modelId="{0EFAA604-2D90-3947-8DC0-FE88DF2BF577}" type="presParOf" srcId="{506C58A8-00E2-C145-B768-C2758CDC9A96}" destId="{0B5C37CF-65AF-B74F-AFE8-C69256516F4B}" srcOrd="1" destOrd="0" presId="urn:microsoft.com/office/officeart/2005/8/layout/radial1"/>
    <dgm:cxn modelId="{E7C05767-0970-324D-BEE6-09D8EC21FCCF}" type="presParOf" srcId="{0B5C37CF-65AF-B74F-AFE8-C69256516F4B}" destId="{435B9A58-4160-FE45-ABB5-C6862D2F4618}" srcOrd="0" destOrd="0" presId="urn:microsoft.com/office/officeart/2005/8/layout/radial1"/>
    <dgm:cxn modelId="{D1E46FB7-2FFD-A745-8475-E7ABB6B696BE}" type="presParOf" srcId="{506C58A8-00E2-C145-B768-C2758CDC9A96}" destId="{17C51943-2A37-D144-AE30-317EE274017C}" srcOrd="2" destOrd="0" presId="urn:microsoft.com/office/officeart/2005/8/layout/radial1"/>
    <dgm:cxn modelId="{29D8C2AC-0B23-704E-8C16-973E04DB7E40}" type="presParOf" srcId="{506C58A8-00E2-C145-B768-C2758CDC9A96}" destId="{F286B8F9-EAC3-2142-AFF6-4D273E0F0A91}" srcOrd="3" destOrd="0" presId="urn:microsoft.com/office/officeart/2005/8/layout/radial1"/>
    <dgm:cxn modelId="{F54FB620-4BD2-3940-8829-64708B5C33FD}" type="presParOf" srcId="{F286B8F9-EAC3-2142-AFF6-4D273E0F0A91}" destId="{AD615073-40BB-1542-9776-E9E258CF5B55}" srcOrd="0" destOrd="0" presId="urn:microsoft.com/office/officeart/2005/8/layout/radial1"/>
    <dgm:cxn modelId="{85AA741B-9DF9-F14F-AA12-A271039E36A7}" type="presParOf" srcId="{506C58A8-00E2-C145-B768-C2758CDC9A96}" destId="{50601FA5-0FCA-304C-AB57-3AA035862453}" srcOrd="4" destOrd="0" presId="urn:microsoft.com/office/officeart/2005/8/layout/radial1"/>
    <dgm:cxn modelId="{64554C4C-35D9-F746-A6B0-EB1E06CB3F6A}" type="presParOf" srcId="{506C58A8-00E2-C145-B768-C2758CDC9A96}" destId="{F0C58889-5B3B-B448-B8C8-3102DBCF7E4B}" srcOrd="5" destOrd="0" presId="urn:microsoft.com/office/officeart/2005/8/layout/radial1"/>
    <dgm:cxn modelId="{25D5C4DF-2603-284D-A27E-0FD3716838B0}" type="presParOf" srcId="{F0C58889-5B3B-B448-B8C8-3102DBCF7E4B}" destId="{885731D9-6AC0-9F40-94B6-BB2E6E32BAC3}" srcOrd="0" destOrd="0" presId="urn:microsoft.com/office/officeart/2005/8/layout/radial1"/>
    <dgm:cxn modelId="{BB6547B5-EE61-9A44-913D-8C8C13272352}" type="presParOf" srcId="{506C58A8-00E2-C145-B768-C2758CDC9A96}" destId="{8038C784-E9AD-2442-8CCA-CBC309CC8013}" srcOrd="6" destOrd="0" presId="urn:microsoft.com/office/officeart/2005/8/layout/radial1"/>
    <dgm:cxn modelId="{54E8F6A7-70DD-794B-95F7-2E1B591014FA}" type="presParOf" srcId="{506C58A8-00E2-C145-B768-C2758CDC9A96}" destId="{E1153906-2F82-0949-86FA-910570CEBBE9}" srcOrd="7" destOrd="0" presId="urn:microsoft.com/office/officeart/2005/8/layout/radial1"/>
    <dgm:cxn modelId="{9F4AEF9D-5F01-7243-B63E-1DBB380BB8B3}" type="presParOf" srcId="{E1153906-2F82-0949-86FA-910570CEBBE9}" destId="{121811F0-47CB-5847-A0F2-869043BDF975}" srcOrd="0" destOrd="0" presId="urn:microsoft.com/office/officeart/2005/8/layout/radial1"/>
    <dgm:cxn modelId="{4F4F23C4-4FF4-CB4B-B787-1A8608AAE3CB}" type="presParOf" srcId="{506C58A8-00E2-C145-B768-C2758CDC9A96}" destId="{C84D9B5D-2823-864D-A8C0-938662B199FB}" srcOrd="8" destOrd="0" presId="urn:microsoft.com/office/officeart/2005/8/layout/radial1"/>
    <dgm:cxn modelId="{4DC0D91F-6673-014F-A802-065AE4A190BD}" type="presParOf" srcId="{506C58A8-00E2-C145-B768-C2758CDC9A96}" destId="{1E7EB407-0BC2-2843-846D-61207F75FE66}" srcOrd="9" destOrd="0" presId="urn:microsoft.com/office/officeart/2005/8/layout/radial1"/>
    <dgm:cxn modelId="{160E589C-8171-C64D-956C-3D85B9E51059}" type="presParOf" srcId="{1E7EB407-0BC2-2843-846D-61207F75FE66}" destId="{C24B083A-F24E-B042-B628-EC16D023DD09}" srcOrd="0" destOrd="0" presId="urn:microsoft.com/office/officeart/2005/8/layout/radial1"/>
    <dgm:cxn modelId="{130AFA9B-0945-914C-A71F-54818B222524}" type="presParOf" srcId="{506C58A8-00E2-C145-B768-C2758CDC9A96}" destId="{53E62B7F-7BCC-E74B-895F-707EE1467EDC}"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FEA4B-A109-42E2-A67C-399D88631302}" type="doc">
      <dgm:prSet loTypeId="urn:microsoft.com/office/officeart/2005/8/layout/radial5" loCatId="relationship" qsTypeId="urn:microsoft.com/office/officeart/2005/8/quickstyle/simple3" qsCatId="simple" csTypeId="urn:microsoft.com/office/officeart/2005/8/colors/accent2_2" csCatId="accent2" phldr="1"/>
      <dgm:spPr/>
      <dgm:t>
        <a:bodyPr/>
        <a:lstStyle/>
        <a:p>
          <a:endParaRPr lang="en-GB"/>
        </a:p>
      </dgm:t>
    </dgm:pt>
    <dgm:pt modelId="{CE542797-12F2-4533-A009-26A237A38B58}" type="pres">
      <dgm:prSet presAssocID="{762FEA4B-A109-42E2-A67C-399D88631302}" presName="Name0" presStyleCnt="0">
        <dgm:presLayoutVars>
          <dgm:chMax val="1"/>
          <dgm:dir/>
          <dgm:animLvl val="ctr"/>
          <dgm:resizeHandles val="exact"/>
        </dgm:presLayoutVars>
      </dgm:prSet>
      <dgm:spPr/>
    </dgm:pt>
  </dgm:ptLst>
  <dgm:cxnLst>
    <dgm:cxn modelId="{10B7799C-2722-6D46-8BE3-6C06B13D5C0A}" type="presOf" srcId="{762FEA4B-A109-42E2-A67C-399D88631302}" destId="{CE542797-12F2-4533-A009-26A237A38B58}" srcOrd="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9027DA-D6D8-4F33-BFEA-1F573394248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E918F586-A1C9-4D31-88D3-B9DF17479CD0}">
      <dgm:prSet phldrT="[Text]" custT="1"/>
      <dgm:spPr/>
      <dgm:t>
        <a:bodyPr/>
        <a:lstStyle/>
        <a:p>
          <a:r>
            <a:rPr lang="en-GB" sz="3200" dirty="0">
              <a:solidFill>
                <a:srgbClr val="FF0000"/>
              </a:solidFill>
            </a:rPr>
            <a:t>POWER</a:t>
          </a:r>
        </a:p>
      </dgm:t>
    </dgm:pt>
    <dgm:pt modelId="{8ABD3BDF-9031-4CD4-8665-751ABACDC07C}" type="parTrans" cxnId="{F577A8F7-023B-4AB4-AD60-61C20EBA60F1}">
      <dgm:prSet/>
      <dgm:spPr/>
      <dgm:t>
        <a:bodyPr/>
        <a:lstStyle/>
        <a:p>
          <a:endParaRPr lang="en-GB"/>
        </a:p>
      </dgm:t>
    </dgm:pt>
    <dgm:pt modelId="{FDC97D2E-47AD-4875-B450-675EBA7E6FC7}" type="sibTrans" cxnId="{F577A8F7-023B-4AB4-AD60-61C20EBA60F1}">
      <dgm:prSet/>
      <dgm:spPr/>
      <dgm:t>
        <a:bodyPr/>
        <a:lstStyle/>
        <a:p>
          <a:endParaRPr lang="en-GB"/>
        </a:p>
      </dgm:t>
    </dgm:pt>
    <dgm:pt modelId="{F5787E04-1FD9-459F-9AE3-C6B65D585C68}">
      <dgm:prSet phldrT="[Text]" custT="1"/>
      <dgm:spPr/>
      <dgm:t>
        <a:bodyPr/>
        <a:lstStyle/>
        <a:p>
          <a:endParaRPr lang="en-GB" sz="2800" dirty="0"/>
        </a:p>
        <a:p>
          <a:r>
            <a:rPr lang="en-GB" sz="2800" dirty="0">
              <a:solidFill>
                <a:schemeClr val="bg1"/>
              </a:solidFill>
            </a:rPr>
            <a:t>Position Power</a:t>
          </a:r>
        </a:p>
        <a:p>
          <a:r>
            <a:rPr lang="en-GB" sz="1600" dirty="0">
              <a:solidFill>
                <a:schemeClr val="bg1"/>
              </a:solidFill>
            </a:rPr>
            <a:t>Authority</a:t>
          </a:r>
        </a:p>
        <a:p>
          <a:r>
            <a:rPr lang="en-GB" sz="1600" dirty="0">
              <a:solidFill>
                <a:schemeClr val="bg1"/>
              </a:solidFill>
            </a:rPr>
            <a:t>Centrality</a:t>
          </a:r>
        </a:p>
        <a:p>
          <a:r>
            <a:rPr lang="en-GB" sz="1600" dirty="0">
              <a:solidFill>
                <a:schemeClr val="bg1"/>
              </a:solidFill>
            </a:rPr>
            <a:t>control of rewards and punishment</a:t>
          </a:r>
        </a:p>
      </dgm:t>
    </dgm:pt>
    <dgm:pt modelId="{2B3646B6-B28C-4EF5-8AF7-03CE64D9EEF5}" type="parTrans" cxnId="{BFEA5E6D-83C6-454F-BD9B-C62877FA5861}">
      <dgm:prSet/>
      <dgm:spPr/>
      <dgm:t>
        <a:bodyPr/>
        <a:lstStyle/>
        <a:p>
          <a:endParaRPr lang="en-GB"/>
        </a:p>
      </dgm:t>
    </dgm:pt>
    <dgm:pt modelId="{8F05EE77-885E-401B-9885-1AB8E05CAB57}" type="sibTrans" cxnId="{BFEA5E6D-83C6-454F-BD9B-C62877FA5861}">
      <dgm:prSet/>
      <dgm:spPr/>
      <dgm:t>
        <a:bodyPr/>
        <a:lstStyle/>
        <a:p>
          <a:endParaRPr lang="en-GB"/>
        </a:p>
      </dgm:t>
    </dgm:pt>
    <dgm:pt modelId="{389EDC24-2003-49D3-9A4F-67638C0EF1AB}">
      <dgm:prSet phldrT="[Text]" custT="1"/>
      <dgm:spPr/>
      <dgm:t>
        <a:bodyPr/>
        <a:lstStyle/>
        <a:p>
          <a:endParaRPr lang="en-GB" sz="2800" dirty="0"/>
        </a:p>
        <a:p>
          <a:r>
            <a:rPr lang="en-GB" sz="2800" dirty="0">
              <a:solidFill>
                <a:schemeClr val="bg1"/>
              </a:solidFill>
            </a:rPr>
            <a:t>Personal Power</a:t>
          </a:r>
        </a:p>
        <a:p>
          <a:r>
            <a:rPr lang="en-GB" sz="1600" dirty="0">
              <a:solidFill>
                <a:schemeClr val="bg1"/>
              </a:solidFill>
            </a:rPr>
            <a:t>Expertise</a:t>
          </a:r>
        </a:p>
        <a:p>
          <a:r>
            <a:rPr lang="en-GB" sz="1600" dirty="0">
              <a:solidFill>
                <a:schemeClr val="bg1"/>
              </a:solidFill>
            </a:rPr>
            <a:t>Charisma</a:t>
          </a:r>
        </a:p>
        <a:p>
          <a:r>
            <a:rPr lang="en-GB" sz="1600" dirty="0">
              <a:solidFill>
                <a:schemeClr val="bg1"/>
              </a:solidFill>
            </a:rPr>
            <a:t>Coercion</a:t>
          </a:r>
        </a:p>
      </dgm:t>
    </dgm:pt>
    <dgm:pt modelId="{6DB15241-0CB9-4F29-8F38-21BFFC720965}" type="parTrans" cxnId="{0B00B0BB-0568-4A3C-9950-32F8CF2CAB57}">
      <dgm:prSet/>
      <dgm:spPr/>
      <dgm:t>
        <a:bodyPr/>
        <a:lstStyle/>
        <a:p>
          <a:endParaRPr lang="en-GB"/>
        </a:p>
      </dgm:t>
    </dgm:pt>
    <dgm:pt modelId="{D3C8F555-B6A0-494F-A205-7D8AB1E0B5B2}" type="sibTrans" cxnId="{0B00B0BB-0568-4A3C-9950-32F8CF2CAB57}">
      <dgm:prSet/>
      <dgm:spPr/>
      <dgm:t>
        <a:bodyPr/>
        <a:lstStyle/>
        <a:p>
          <a:endParaRPr lang="en-GB"/>
        </a:p>
      </dgm:t>
    </dgm:pt>
    <dgm:pt modelId="{28A4BFB6-4AA2-49D4-9D12-7C585FE453B1}">
      <dgm:prSet phldrT="[Text]" custT="1"/>
      <dgm:spPr/>
      <dgm:t>
        <a:bodyPr/>
        <a:lstStyle/>
        <a:p>
          <a:r>
            <a:rPr lang="en-GB" sz="2800" dirty="0">
              <a:solidFill>
                <a:schemeClr val="bg1"/>
              </a:solidFill>
            </a:rPr>
            <a:t>Resource &amp; Information based Power</a:t>
          </a:r>
        </a:p>
        <a:p>
          <a:r>
            <a:rPr lang="en-GB" sz="1600" dirty="0">
              <a:solidFill>
                <a:schemeClr val="bg1"/>
              </a:solidFill>
            </a:rPr>
            <a:t>Knowledge</a:t>
          </a:r>
        </a:p>
        <a:p>
          <a:r>
            <a:rPr lang="en-GB" sz="1600" dirty="0">
              <a:solidFill>
                <a:schemeClr val="bg1"/>
              </a:solidFill>
            </a:rPr>
            <a:t>Coping with uncertainty</a:t>
          </a:r>
        </a:p>
      </dgm:t>
    </dgm:pt>
    <dgm:pt modelId="{323CE91B-C6C8-4F28-9562-4E15203C6329}" type="parTrans" cxnId="{61AEF3F1-74BC-4146-9C92-B137EA03B553}">
      <dgm:prSet/>
      <dgm:spPr/>
      <dgm:t>
        <a:bodyPr/>
        <a:lstStyle/>
        <a:p>
          <a:endParaRPr lang="en-GB"/>
        </a:p>
      </dgm:t>
    </dgm:pt>
    <dgm:pt modelId="{AD75912D-1AF1-40F6-ABA8-D2DC2C37FC7B}" type="sibTrans" cxnId="{61AEF3F1-74BC-4146-9C92-B137EA03B553}">
      <dgm:prSet/>
      <dgm:spPr/>
      <dgm:t>
        <a:bodyPr/>
        <a:lstStyle/>
        <a:p>
          <a:endParaRPr lang="en-GB"/>
        </a:p>
      </dgm:t>
    </dgm:pt>
    <dgm:pt modelId="{1DBFA025-3CAD-47CE-8F92-E0B379071543}">
      <dgm:prSet phldrT="[Text]" custT="1"/>
      <dgm:spPr/>
      <dgm:t>
        <a:bodyPr/>
        <a:lstStyle/>
        <a:p>
          <a:r>
            <a:rPr lang="en-GB" sz="2800" dirty="0">
              <a:solidFill>
                <a:schemeClr val="bg1"/>
              </a:solidFill>
            </a:rPr>
            <a:t>Linkages</a:t>
          </a:r>
          <a:endParaRPr lang="en-GB" sz="1600" dirty="0">
            <a:solidFill>
              <a:schemeClr val="bg1"/>
            </a:solidFill>
          </a:endParaRPr>
        </a:p>
        <a:p>
          <a:r>
            <a:rPr lang="en-GB" sz="1600" dirty="0">
              <a:solidFill>
                <a:schemeClr val="bg1"/>
              </a:solidFill>
            </a:rPr>
            <a:t>Informal networks</a:t>
          </a:r>
        </a:p>
        <a:p>
          <a:r>
            <a:rPr lang="en-GB" sz="1600" dirty="0">
              <a:solidFill>
                <a:schemeClr val="bg1"/>
              </a:solidFill>
            </a:rPr>
            <a:t>Trade relations</a:t>
          </a:r>
        </a:p>
        <a:p>
          <a:r>
            <a:rPr lang="en-GB" sz="1600" dirty="0">
              <a:solidFill>
                <a:schemeClr val="bg1"/>
              </a:solidFill>
            </a:rPr>
            <a:t>Alliances</a:t>
          </a:r>
          <a:endParaRPr lang="en-GB" sz="2800" dirty="0">
            <a:solidFill>
              <a:schemeClr val="bg1"/>
            </a:solidFill>
          </a:endParaRPr>
        </a:p>
        <a:p>
          <a:endParaRPr lang="en-GB" sz="1600" dirty="0">
            <a:solidFill>
              <a:schemeClr val="bg1"/>
            </a:solidFill>
          </a:endParaRPr>
        </a:p>
      </dgm:t>
    </dgm:pt>
    <dgm:pt modelId="{C25C8ADD-08E2-4BA6-9407-0134209AB01E}" type="parTrans" cxnId="{153712A0-969D-4031-8F65-CB850901774E}">
      <dgm:prSet/>
      <dgm:spPr/>
      <dgm:t>
        <a:bodyPr/>
        <a:lstStyle/>
        <a:p>
          <a:endParaRPr lang="en-GB"/>
        </a:p>
      </dgm:t>
    </dgm:pt>
    <dgm:pt modelId="{5C485EB9-F8B4-4342-B74C-34D5F2359C4C}" type="sibTrans" cxnId="{153712A0-969D-4031-8F65-CB850901774E}">
      <dgm:prSet/>
      <dgm:spPr/>
      <dgm:t>
        <a:bodyPr/>
        <a:lstStyle/>
        <a:p>
          <a:endParaRPr lang="en-GB"/>
        </a:p>
      </dgm:t>
    </dgm:pt>
    <dgm:pt modelId="{30C388D1-0998-4388-BDDA-7D5192714420}" type="pres">
      <dgm:prSet presAssocID="{669027DA-D6D8-4F33-BFEA-1F5733942489}" presName="diagram" presStyleCnt="0">
        <dgm:presLayoutVars>
          <dgm:chMax val="1"/>
          <dgm:dir/>
          <dgm:animLvl val="ctr"/>
          <dgm:resizeHandles val="exact"/>
        </dgm:presLayoutVars>
      </dgm:prSet>
      <dgm:spPr/>
    </dgm:pt>
    <dgm:pt modelId="{C5A03A2F-8259-4637-AE0C-588AD48E0EF0}" type="pres">
      <dgm:prSet presAssocID="{669027DA-D6D8-4F33-BFEA-1F5733942489}" presName="matrix" presStyleCnt="0"/>
      <dgm:spPr/>
    </dgm:pt>
    <dgm:pt modelId="{9C41EB49-FAE5-4233-BCBF-28C0BDCEE220}" type="pres">
      <dgm:prSet presAssocID="{669027DA-D6D8-4F33-BFEA-1F5733942489}" presName="tile1" presStyleLbl="node1" presStyleIdx="0" presStyleCnt="4"/>
      <dgm:spPr/>
    </dgm:pt>
    <dgm:pt modelId="{1F6BB875-DB29-400B-B69D-0EDDDA1A7E4A}" type="pres">
      <dgm:prSet presAssocID="{669027DA-D6D8-4F33-BFEA-1F5733942489}" presName="tile1text" presStyleLbl="node1" presStyleIdx="0" presStyleCnt="4">
        <dgm:presLayoutVars>
          <dgm:chMax val="0"/>
          <dgm:chPref val="0"/>
          <dgm:bulletEnabled val="1"/>
        </dgm:presLayoutVars>
      </dgm:prSet>
      <dgm:spPr/>
    </dgm:pt>
    <dgm:pt modelId="{EB3DD59A-CE0D-42BA-8E5E-616745FF972A}" type="pres">
      <dgm:prSet presAssocID="{669027DA-D6D8-4F33-BFEA-1F5733942489}" presName="tile2" presStyleLbl="node1" presStyleIdx="1" presStyleCnt="4"/>
      <dgm:spPr/>
    </dgm:pt>
    <dgm:pt modelId="{C41B54EB-ACA8-4F02-8EEA-7CAA643AAFF4}" type="pres">
      <dgm:prSet presAssocID="{669027DA-D6D8-4F33-BFEA-1F5733942489}" presName="tile2text" presStyleLbl="node1" presStyleIdx="1" presStyleCnt="4">
        <dgm:presLayoutVars>
          <dgm:chMax val="0"/>
          <dgm:chPref val="0"/>
          <dgm:bulletEnabled val="1"/>
        </dgm:presLayoutVars>
      </dgm:prSet>
      <dgm:spPr/>
    </dgm:pt>
    <dgm:pt modelId="{7B0909C6-136C-4473-BD34-D2B73A001B6E}" type="pres">
      <dgm:prSet presAssocID="{669027DA-D6D8-4F33-BFEA-1F5733942489}" presName="tile3" presStyleLbl="node1" presStyleIdx="2" presStyleCnt="4"/>
      <dgm:spPr/>
    </dgm:pt>
    <dgm:pt modelId="{B9DA9558-74C9-4638-A94D-27260B9F35B9}" type="pres">
      <dgm:prSet presAssocID="{669027DA-D6D8-4F33-BFEA-1F5733942489}" presName="tile3text" presStyleLbl="node1" presStyleIdx="2" presStyleCnt="4">
        <dgm:presLayoutVars>
          <dgm:chMax val="0"/>
          <dgm:chPref val="0"/>
          <dgm:bulletEnabled val="1"/>
        </dgm:presLayoutVars>
      </dgm:prSet>
      <dgm:spPr/>
    </dgm:pt>
    <dgm:pt modelId="{CC4C2FDC-ACC1-4669-B0E3-B86CA327C47C}" type="pres">
      <dgm:prSet presAssocID="{669027DA-D6D8-4F33-BFEA-1F5733942489}" presName="tile4" presStyleLbl="node1" presStyleIdx="3" presStyleCnt="4"/>
      <dgm:spPr/>
    </dgm:pt>
    <dgm:pt modelId="{7DD11698-A9BD-4C67-8D46-42EDDF94D310}" type="pres">
      <dgm:prSet presAssocID="{669027DA-D6D8-4F33-BFEA-1F5733942489}" presName="tile4text" presStyleLbl="node1" presStyleIdx="3" presStyleCnt="4">
        <dgm:presLayoutVars>
          <dgm:chMax val="0"/>
          <dgm:chPref val="0"/>
          <dgm:bulletEnabled val="1"/>
        </dgm:presLayoutVars>
      </dgm:prSet>
      <dgm:spPr/>
    </dgm:pt>
    <dgm:pt modelId="{6321C109-49A8-4FEB-B080-2C062DA39D19}" type="pres">
      <dgm:prSet presAssocID="{669027DA-D6D8-4F33-BFEA-1F5733942489}" presName="centerTile" presStyleLbl="fgShp" presStyleIdx="0" presStyleCnt="1" custScaleX="87262" custScaleY="68446">
        <dgm:presLayoutVars>
          <dgm:chMax val="0"/>
          <dgm:chPref val="0"/>
        </dgm:presLayoutVars>
      </dgm:prSet>
      <dgm:spPr/>
    </dgm:pt>
  </dgm:ptLst>
  <dgm:cxnLst>
    <dgm:cxn modelId="{4DD63605-B320-004F-8B59-3EC5CED78338}" type="presOf" srcId="{28A4BFB6-4AA2-49D4-9D12-7C585FE453B1}" destId="{7B0909C6-136C-4473-BD34-D2B73A001B6E}" srcOrd="0" destOrd="0" presId="urn:microsoft.com/office/officeart/2005/8/layout/matrix1"/>
    <dgm:cxn modelId="{39A64E0F-661A-6A47-911B-DB9AF388CA0F}" type="presOf" srcId="{669027DA-D6D8-4F33-BFEA-1F5733942489}" destId="{30C388D1-0998-4388-BDDA-7D5192714420}" srcOrd="0" destOrd="0" presId="urn:microsoft.com/office/officeart/2005/8/layout/matrix1"/>
    <dgm:cxn modelId="{B9ECE730-593E-114D-93C9-1AA0FEC201FB}" type="presOf" srcId="{E918F586-A1C9-4D31-88D3-B9DF17479CD0}" destId="{6321C109-49A8-4FEB-B080-2C062DA39D19}" srcOrd="0" destOrd="0" presId="urn:microsoft.com/office/officeart/2005/8/layout/matrix1"/>
    <dgm:cxn modelId="{B62FE551-170B-1948-8FA3-0B5E81FE2EF7}" type="presOf" srcId="{1DBFA025-3CAD-47CE-8F92-E0B379071543}" destId="{CC4C2FDC-ACC1-4669-B0E3-B86CA327C47C}" srcOrd="0" destOrd="0" presId="urn:microsoft.com/office/officeart/2005/8/layout/matrix1"/>
    <dgm:cxn modelId="{BFEA5E6D-83C6-454F-BD9B-C62877FA5861}" srcId="{E918F586-A1C9-4D31-88D3-B9DF17479CD0}" destId="{F5787E04-1FD9-459F-9AE3-C6B65D585C68}" srcOrd="0" destOrd="0" parTransId="{2B3646B6-B28C-4EF5-8AF7-03CE64D9EEF5}" sibTransId="{8F05EE77-885E-401B-9885-1AB8E05CAB57}"/>
    <dgm:cxn modelId="{F1FB0979-22CA-7E4B-BB9E-291ECF4CCD55}" type="presOf" srcId="{F5787E04-1FD9-459F-9AE3-C6B65D585C68}" destId="{9C41EB49-FAE5-4233-BCBF-28C0BDCEE220}" srcOrd="0" destOrd="0" presId="urn:microsoft.com/office/officeart/2005/8/layout/matrix1"/>
    <dgm:cxn modelId="{85AC588D-0949-E54C-8210-B8A1472CB684}" type="presOf" srcId="{389EDC24-2003-49D3-9A4F-67638C0EF1AB}" destId="{EB3DD59A-CE0D-42BA-8E5E-616745FF972A}" srcOrd="0" destOrd="0" presId="urn:microsoft.com/office/officeart/2005/8/layout/matrix1"/>
    <dgm:cxn modelId="{B0D30396-ABD4-3848-AF32-64DE7F8EDF6A}" type="presOf" srcId="{F5787E04-1FD9-459F-9AE3-C6B65D585C68}" destId="{1F6BB875-DB29-400B-B69D-0EDDDA1A7E4A}" srcOrd="1" destOrd="0" presId="urn:microsoft.com/office/officeart/2005/8/layout/matrix1"/>
    <dgm:cxn modelId="{153712A0-969D-4031-8F65-CB850901774E}" srcId="{E918F586-A1C9-4D31-88D3-B9DF17479CD0}" destId="{1DBFA025-3CAD-47CE-8F92-E0B379071543}" srcOrd="3" destOrd="0" parTransId="{C25C8ADD-08E2-4BA6-9407-0134209AB01E}" sibTransId="{5C485EB9-F8B4-4342-B74C-34D5F2359C4C}"/>
    <dgm:cxn modelId="{0B00B0BB-0568-4A3C-9950-32F8CF2CAB57}" srcId="{E918F586-A1C9-4D31-88D3-B9DF17479CD0}" destId="{389EDC24-2003-49D3-9A4F-67638C0EF1AB}" srcOrd="1" destOrd="0" parTransId="{6DB15241-0CB9-4F29-8F38-21BFFC720965}" sibTransId="{D3C8F555-B6A0-494F-A205-7D8AB1E0B5B2}"/>
    <dgm:cxn modelId="{5DFB80BD-E4C1-A940-8EA9-ACCAD8279194}" type="presOf" srcId="{1DBFA025-3CAD-47CE-8F92-E0B379071543}" destId="{7DD11698-A9BD-4C67-8D46-42EDDF94D310}" srcOrd="1" destOrd="0" presId="urn:microsoft.com/office/officeart/2005/8/layout/matrix1"/>
    <dgm:cxn modelId="{6FE796CC-AE0A-6E43-8DC5-EFE3ADDEB9EE}" type="presOf" srcId="{389EDC24-2003-49D3-9A4F-67638C0EF1AB}" destId="{C41B54EB-ACA8-4F02-8EEA-7CAA643AAFF4}" srcOrd="1" destOrd="0" presId="urn:microsoft.com/office/officeart/2005/8/layout/matrix1"/>
    <dgm:cxn modelId="{5B18A8D4-3B0B-824F-9045-6C9345CBE031}" type="presOf" srcId="{28A4BFB6-4AA2-49D4-9D12-7C585FE453B1}" destId="{B9DA9558-74C9-4638-A94D-27260B9F35B9}" srcOrd="1" destOrd="0" presId="urn:microsoft.com/office/officeart/2005/8/layout/matrix1"/>
    <dgm:cxn modelId="{61AEF3F1-74BC-4146-9C92-B137EA03B553}" srcId="{E918F586-A1C9-4D31-88D3-B9DF17479CD0}" destId="{28A4BFB6-4AA2-49D4-9D12-7C585FE453B1}" srcOrd="2" destOrd="0" parTransId="{323CE91B-C6C8-4F28-9562-4E15203C6329}" sibTransId="{AD75912D-1AF1-40F6-ABA8-D2DC2C37FC7B}"/>
    <dgm:cxn modelId="{F577A8F7-023B-4AB4-AD60-61C20EBA60F1}" srcId="{669027DA-D6D8-4F33-BFEA-1F5733942489}" destId="{E918F586-A1C9-4D31-88D3-B9DF17479CD0}" srcOrd="0" destOrd="0" parTransId="{8ABD3BDF-9031-4CD4-8665-751ABACDC07C}" sibTransId="{FDC97D2E-47AD-4875-B450-675EBA7E6FC7}"/>
    <dgm:cxn modelId="{17384D13-F51A-9349-A7F0-CE8E90770898}" type="presParOf" srcId="{30C388D1-0998-4388-BDDA-7D5192714420}" destId="{C5A03A2F-8259-4637-AE0C-588AD48E0EF0}" srcOrd="0" destOrd="0" presId="urn:microsoft.com/office/officeart/2005/8/layout/matrix1"/>
    <dgm:cxn modelId="{5411F3B3-98D5-CA47-8BA2-B3D26B877AF9}" type="presParOf" srcId="{C5A03A2F-8259-4637-AE0C-588AD48E0EF0}" destId="{9C41EB49-FAE5-4233-BCBF-28C0BDCEE220}" srcOrd="0" destOrd="0" presId="urn:microsoft.com/office/officeart/2005/8/layout/matrix1"/>
    <dgm:cxn modelId="{CA2CD496-BB06-2A4C-BEFF-458C6D266C73}" type="presParOf" srcId="{C5A03A2F-8259-4637-AE0C-588AD48E0EF0}" destId="{1F6BB875-DB29-400B-B69D-0EDDDA1A7E4A}" srcOrd="1" destOrd="0" presId="urn:microsoft.com/office/officeart/2005/8/layout/matrix1"/>
    <dgm:cxn modelId="{A70FB8AE-D416-7948-BEF8-D3D7EE001C84}" type="presParOf" srcId="{C5A03A2F-8259-4637-AE0C-588AD48E0EF0}" destId="{EB3DD59A-CE0D-42BA-8E5E-616745FF972A}" srcOrd="2" destOrd="0" presId="urn:microsoft.com/office/officeart/2005/8/layout/matrix1"/>
    <dgm:cxn modelId="{FE4BFF5A-92AF-9F4D-B912-87302B50C166}" type="presParOf" srcId="{C5A03A2F-8259-4637-AE0C-588AD48E0EF0}" destId="{C41B54EB-ACA8-4F02-8EEA-7CAA643AAFF4}" srcOrd="3" destOrd="0" presId="urn:microsoft.com/office/officeart/2005/8/layout/matrix1"/>
    <dgm:cxn modelId="{C6A777DD-C565-9C43-A974-81A7942F2392}" type="presParOf" srcId="{C5A03A2F-8259-4637-AE0C-588AD48E0EF0}" destId="{7B0909C6-136C-4473-BD34-D2B73A001B6E}" srcOrd="4" destOrd="0" presId="urn:microsoft.com/office/officeart/2005/8/layout/matrix1"/>
    <dgm:cxn modelId="{4766603F-6948-A742-926B-EDFD585CE80F}" type="presParOf" srcId="{C5A03A2F-8259-4637-AE0C-588AD48E0EF0}" destId="{B9DA9558-74C9-4638-A94D-27260B9F35B9}" srcOrd="5" destOrd="0" presId="urn:microsoft.com/office/officeart/2005/8/layout/matrix1"/>
    <dgm:cxn modelId="{793B3AF0-770B-9143-833C-E2440E00D0B4}" type="presParOf" srcId="{C5A03A2F-8259-4637-AE0C-588AD48E0EF0}" destId="{CC4C2FDC-ACC1-4669-B0E3-B86CA327C47C}" srcOrd="6" destOrd="0" presId="urn:microsoft.com/office/officeart/2005/8/layout/matrix1"/>
    <dgm:cxn modelId="{5A77CEFE-D00F-5344-B862-CEC639490DDB}" type="presParOf" srcId="{C5A03A2F-8259-4637-AE0C-588AD48E0EF0}" destId="{7DD11698-A9BD-4C67-8D46-42EDDF94D310}" srcOrd="7" destOrd="0" presId="urn:microsoft.com/office/officeart/2005/8/layout/matrix1"/>
    <dgm:cxn modelId="{7909C3FD-E433-E54B-9B19-F65951185F88}" type="presParOf" srcId="{30C388D1-0998-4388-BDDA-7D5192714420}" destId="{6321C109-49A8-4FEB-B080-2C062DA39D19}"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05188-C6BE-9847-8164-F8D6F5DF4F38}">
      <dsp:nvSpPr>
        <dsp:cNvPr id="0" name=""/>
        <dsp:cNvSpPr/>
      </dsp:nvSpPr>
      <dsp:spPr>
        <a:xfrm>
          <a:off x="2330265" y="2131746"/>
          <a:ext cx="2785798" cy="2785798"/>
        </a:xfrm>
        <a:prstGeom prst="ellipse">
          <a:avLst/>
        </a:prstGeom>
        <a:gradFill rotWithShape="0">
          <a:gsLst>
            <a:gs pos="61000">
              <a:schemeClr val="accent5"/>
            </a:gs>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Enable</a:t>
          </a:r>
          <a:r>
            <a:rPr lang="en-US" sz="2400" kern="1200" baseline="0" dirty="0"/>
            <a:t> managers to be leaders and influence subordinates to achieve goals</a:t>
          </a:r>
        </a:p>
        <a:p>
          <a:pPr marL="0" lvl="0" indent="0" algn="ctr" defTabSz="1066800">
            <a:lnSpc>
              <a:spcPct val="90000"/>
            </a:lnSpc>
            <a:spcBef>
              <a:spcPct val="0"/>
            </a:spcBef>
            <a:spcAft>
              <a:spcPct val="35000"/>
            </a:spcAft>
            <a:buNone/>
          </a:pPr>
          <a:endParaRPr lang="en-US" sz="1500" kern="1200" dirty="0"/>
        </a:p>
      </dsp:txBody>
      <dsp:txXfrm>
        <a:off x="2738236" y="2539717"/>
        <a:ext cx="1969856" cy="1969856"/>
      </dsp:txXfrm>
    </dsp:sp>
    <dsp:sp modelId="{0B5C37CF-65AF-B74F-AFE8-C69256516F4B}">
      <dsp:nvSpPr>
        <dsp:cNvPr id="0" name=""/>
        <dsp:cNvSpPr/>
      </dsp:nvSpPr>
      <dsp:spPr>
        <a:xfrm rot="16140341">
          <a:off x="3625815" y="2036187"/>
          <a:ext cx="143858" cy="47700"/>
        </a:xfrm>
        <a:custGeom>
          <a:avLst/>
          <a:gdLst/>
          <a:ahLst/>
          <a:cxnLst/>
          <a:rect l="0" t="0" r="0" b="0"/>
          <a:pathLst>
            <a:path>
              <a:moveTo>
                <a:pt x="0" y="23850"/>
              </a:moveTo>
              <a:lnTo>
                <a:pt x="143858" y="23850"/>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94148" y="2056441"/>
        <a:ext cx="7192" cy="7192"/>
      </dsp:txXfrm>
    </dsp:sp>
    <dsp:sp modelId="{17C51943-2A37-D144-AE30-317EE274017C}">
      <dsp:nvSpPr>
        <dsp:cNvPr id="0" name=""/>
        <dsp:cNvSpPr/>
      </dsp:nvSpPr>
      <dsp:spPr>
        <a:xfrm>
          <a:off x="2587334" y="-42678"/>
          <a:ext cx="2183080" cy="2030930"/>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Reward Power</a:t>
          </a:r>
        </a:p>
      </dsp:txBody>
      <dsp:txXfrm>
        <a:off x="2907039" y="254745"/>
        <a:ext cx="1543670" cy="1436084"/>
      </dsp:txXfrm>
    </dsp:sp>
    <dsp:sp modelId="{F286B8F9-EAC3-2142-AFF6-4D273E0F0A91}">
      <dsp:nvSpPr>
        <dsp:cNvPr id="0" name=""/>
        <dsp:cNvSpPr/>
      </dsp:nvSpPr>
      <dsp:spPr>
        <a:xfrm rot="20520000">
          <a:off x="5045241" y="3053638"/>
          <a:ext cx="108263" cy="47700"/>
        </a:xfrm>
        <a:custGeom>
          <a:avLst/>
          <a:gdLst/>
          <a:ahLst/>
          <a:cxnLst/>
          <a:rect l="0" t="0" r="0" b="0"/>
          <a:pathLst>
            <a:path>
              <a:moveTo>
                <a:pt x="0" y="23850"/>
              </a:moveTo>
              <a:lnTo>
                <a:pt x="108263" y="23850"/>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96666" y="3074782"/>
        <a:ext cx="5413" cy="5413"/>
      </dsp:txXfrm>
    </dsp:sp>
    <dsp:sp modelId="{50601FA5-0FCA-304C-AB57-3AA035862453}">
      <dsp:nvSpPr>
        <dsp:cNvPr id="0" name=""/>
        <dsp:cNvSpPr/>
      </dsp:nvSpPr>
      <dsp:spPr>
        <a:xfrm>
          <a:off x="5101211" y="1668050"/>
          <a:ext cx="2097831" cy="2136055"/>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Coercive</a:t>
          </a:r>
          <a:r>
            <a:rPr lang="en-US" sz="3000" kern="1200" baseline="0" dirty="0"/>
            <a:t> Power</a:t>
          </a:r>
          <a:endParaRPr lang="en-US" sz="3000" kern="1200" dirty="0"/>
        </a:p>
      </dsp:txBody>
      <dsp:txXfrm>
        <a:off x="5408431" y="1980868"/>
        <a:ext cx="1483391" cy="1510419"/>
      </dsp:txXfrm>
    </dsp:sp>
    <dsp:sp modelId="{F0C58889-5B3B-B448-B8C8-3102DBCF7E4B}">
      <dsp:nvSpPr>
        <dsp:cNvPr id="0" name=""/>
        <dsp:cNvSpPr/>
      </dsp:nvSpPr>
      <dsp:spPr>
        <a:xfrm rot="3240000">
          <a:off x="4526220" y="4658427"/>
          <a:ext cx="76025" cy="47700"/>
        </a:xfrm>
        <a:custGeom>
          <a:avLst/>
          <a:gdLst/>
          <a:ahLst/>
          <a:cxnLst/>
          <a:rect l="0" t="0" r="0" b="0"/>
          <a:pathLst>
            <a:path>
              <a:moveTo>
                <a:pt x="0" y="23850"/>
              </a:moveTo>
              <a:lnTo>
                <a:pt x="76025" y="23850"/>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2332" y="4680377"/>
        <a:ext cx="3801" cy="3801"/>
      </dsp:txXfrm>
    </dsp:sp>
    <dsp:sp modelId="{8038C784-E9AD-2442-8CCA-CBC309CC8013}">
      <dsp:nvSpPr>
        <dsp:cNvPr id="0" name=""/>
        <dsp:cNvSpPr/>
      </dsp:nvSpPr>
      <dsp:spPr>
        <a:xfrm>
          <a:off x="4140174" y="4506208"/>
          <a:ext cx="2165869" cy="216586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Referent Power</a:t>
          </a:r>
        </a:p>
      </dsp:txBody>
      <dsp:txXfrm>
        <a:off x="4457358" y="4823392"/>
        <a:ext cx="1531501" cy="1531501"/>
      </dsp:txXfrm>
    </dsp:sp>
    <dsp:sp modelId="{E1153906-2F82-0949-86FA-910570CEBBE9}">
      <dsp:nvSpPr>
        <dsp:cNvPr id="0" name=""/>
        <dsp:cNvSpPr/>
      </dsp:nvSpPr>
      <dsp:spPr>
        <a:xfrm rot="7560000">
          <a:off x="2788605" y="4686695"/>
          <a:ext cx="145905" cy="47700"/>
        </a:xfrm>
        <a:custGeom>
          <a:avLst/>
          <a:gdLst/>
          <a:ahLst/>
          <a:cxnLst/>
          <a:rect l="0" t="0" r="0" b="0"/>
          <a:pathLst>
            <a:path>
              <a:moveTo>
                <a:pt x="0" y="23850"/>
              </a:moveTo>
              <a:lnTo>
                <a:pt x="145905" y="23850"/>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57910" y="4706897"/>
        <a:ext cx="7295" cy="7295"/>
      </dsp:txXfrm>
    </dsp:sp>
    <dsp:sp modelId="{C84D9B5D-2823-864D-A8C0-938662B199FB}">
      <dsp:nvSpPr>
        <dsp:cNvPr id="0" name=""/>
        <dsp:cNvSpPr/>
      </dsp:nvSpPr>
      <dsp:spPr>
        <a:xfrm>
          <a:off x="1210164" y="4576089"/>
          <a:ext cx="2026108" cy="2026108"/>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Expert Power</a:t>
          </a:r>
        </a:p>
      </dsp:txBody>
      <dsp:txXfrm>
        <a:off x="1506881" y="4872806"/>
        <a:ext cx="1432674" cy="1432674"/>
      </dsp:txXfrm>
    </dsp:sp>
    <dsp:sp modelId="{1E7EB407-0BC2-2843-846D-61207F75FE66}">
      <dsp:nvSpPr>
        <dsp:cNvPr id="0" name=""/>
        <dsp:cNvSpPr/>
      </dsp:nvSpPr>
      <dsp:spPr>
        <a:xfrm rot="11880000">
          <a:off x="2339361" y="3061009"/>
          <a:ext cx="60559" cy="47700"/>
        </a:xfrm>
        <a:custGeom>
          <a:avLst/>
          <a:gdLst/>
          <a:ahLst/>
          <a:cxnLst/>
          <a:rect l="0" t="0" r="0" b="0"/>
          <a:pathLst>
            <a:path>
              <a:moveTo>
                <a:pt x="0" y="23850"/>
              </a:moveTo>
              <a:lnTo>
                <a:pt x="60559" y="23850"/>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68126" y="3083345"/>
        <a:ext cx="3027" cy="3027"/>
      </dsp:txXfrm>
    </dsp:sp>
    <dsp:sp modelId="{53E62B7F-7BCC-E74B-895F-707EE1467EDC}">
      <dsp:nvSpPr>
        <dsp:cNvPr id="0" name=""/>
        <dsp:cNvSpPr/>
      </dsp:nvSpPr>
      <dsp:spPr>
        <a:xfrm>
          <a:off x="197801" y="1637677"/>
          <a:ext cx="2196801" cy="219680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Legitimate Power</a:t>
          </a:r>
        </a:p>
      </dsp:txBody>
      <dsp:txXfrm>
        <a:off x="519515" y="1959391"/>
        <a:ext cx="1553373" cy="1553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1EB49-FAE5-4233-BCBF-28C0BDCEE220}">
      <dsp:nvSpPr>
        <dsp:cNvPr id="0" name=""/>
        <dsp:cNvSpPr/>
      </dsp:nvSpPr>
      <dsp:spPr>
        <a:xfrm rot="16200000">
          <a:off x="378929" y="-378929"/>
          <a:ext cx="2590514" cy="3348372"/>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r>
            <a:rPr lang="en-GB" sz="2800" kern="1200" dirty="0">
              <a:solidFill>
                <a:schemeClr val="bg1"/>
              </a:solidFill>
            </a:rPr>
            <a:t>Position Power</a:t>
          </a:r>
        </a:p>
        <a:p>
          <a:pPr marL="0" lvl="0" indent="0" algn="ctr" defTabSz="1244600">
            <a:lnSpc>
              <a:spcPct val="90000"/>
            </a:lnSpc>
            <a:spcBef>
              <a:spcPct val="0"/>
            </a:spcBef>
            <a:spcAft>
              <a:spcPct val="35000"/>
            </a:spcAft>
            <a:buNone/>
          </a:pPr>
          <a:r>
            <a:rPr lang="en-GB" sz="1600" kern="1200" dirty="0">
              <a:solidFill>
                <a:schemeClr val="bg1"/>
              </a:solidFill>
            </a:rPr>
            <a:t>Authority</a:t>
          </a:r>
        </a:p>
        <a:p>
          <a:pPr marL="0" lvl="0" indent="0" algn="ctr" defTabSz="1244600">
            <a:lnSpc>
              <a:spcPct val="90000"/>
            </a:lnSpc>
            <a:spcBef>
              <a:spcPct val="0"/>
            </a:spcBef>
            <a:spcAft>
              <a:spcPct val="35000"/>
            </a:spcAft>
            <a:buNone/>
          </a:pPr>
          <a:r>
            <a:rPr lang="en-GB" sz="1600" kern="1200" dirty="0">
              <a:solidFill>
                <a:schemeClr val="bg1"/>
              </a:solidFill>
            </a:rPr>
            <a:t>Centrality</a:t>
          </a:r>
        </a:p>
        <a:p>
          <a:pPr marL="0" lvl="0" indent="0" algn="ctr" defTabSz="1244600">
            <a:lnSpc>
              <a:spcPct val="90000"/>
            </a:lnSpc>
            <a:spcBef>
              <a:spcPct val="0"/>
            </a:spcBef>
            <a:spcAft>
              <a:spcPct val="35000"/>
            </a:spcAft>
            <a:buNone/>
          </a:pPr>
          <a:r>
            <a:rPr lang="en-GB" sz="1600" kern="1200" dirty="0">
              <a:solidFill>
                <a:schemeClr val="bg1"/>
              </a:solidFill>
            </a:rPr>
            <a:t>control of rewards and punishment</a:t>
          </a:r>
        </a:p>
      </dsp:txBody>
      <dsp:txXfrm rot="5400000">
        <a:off x="0" y="0"/>
        <a:ext cx="3348372" cy="1942885"/>
      </dsp:txXfrm>
    </dsp:sp>
    <dsp:sp modelId="{EB3DD59A-CE0D-42BA-8E5E-616745FF972A}">
      <dsp:nvSpPr>
        <dsp:cNvPr id="0" name=""/>
        <dsp:cNvSpPr/>
      </dsp:nvSpPr>
      <dsp:spPr>
        <a:xfrm>
          <a:off x="3348372" y="0"/>
          <a:ext cx="3348372" cy="2590514"/>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r>
            <a:rPr lang="en-GB" sz="2800" kern="1200" dirty="0">
              <a:solidFill>
                <a:schemeClr val="bg1"/>
              </a:solidFill>
            </a:rPr>
            <a:t>Personal Power</a:t>
          </a:r>
        </a:p>
        <a:p>
          <a:pPr marL="0" lvl="0" indent="0" algn="ctr" defTabSz="1244600">
            <a:lnSpc>
              <a:spcPct val="90000"/>
            </a:lnSpc>
            <a:spcBef>
              <a:spcPct val="0"/>
            </a:spcBef>
            <a:spcAft>
              <a:spcPct val="35000"/>
            </a:spcAft>
            <a:buNone/>
          </a:pPr>
          <a:r>
            <a:rPr lang="en-GB" sz="1600" kern="1200" dirty="0">
              <a:solidFill>
                <a:schemeClr val="bg1"/>
              </a:solidFill>
            </a:rPr>
            <a:t>Expertise</a:t>
          </a:r>
        </a:p>
        <a:p>
          <a:pPr marL="0" lvl="0" indent="0" algn="ctr" defTabSz="1244600">
            <a:lnSpc>
              <a:spcPct val="90000"/>
            </a:lnSpc>
            <a:spcBef>
              <a:spcPct val="0"/>
            </a:spcBef>
            <a:spcAft>
              <a:spcPct val="35000"/>
            </a:spcAft>
            <a:buNone/>
          </a:pPr>
          <a:r>
            <a:rPr lang="en-GB" sz="1600" kern="1200" dirty="0">
              <a:solidFill>
                <a:schemeClr val="bg1"/>
              </a:solidFill>
            </a:rPr>
            <a:t>Charisma</a:t>
          </a:r>
        </a:p>
        <a:p>
          <a:pPr marL="0" lvl="0" indent="0" algn="ctr" defTabSz="1244600">
            <a:lnSpc>
              <a:spcPct val="90000"/>
            </a:lnSpc>
            <a:spcBef>
              <a:spcPct val="0"/>
            </a:spcBef>
            <a:spcAft>
              <a:spcPct val="35000"/>
            </a:spcAft>
            <a:buNone/>
          </a:pPr>
          <a:r>
            <a:rPr lang="en-GB" sz="1600" kern="1200" dirty="0">
              <a:solidFill>
                <a:schemeClr val="bg1"/>
              </a:solidFill>
            </a:rPr>
            <a:t>Coercion</a:t>
          </a:r>
        </a:p>
      </dsp:txBody>
      <dsp:txXfrm>
        <a:off x="3348372" y="0"/>
        <a:ext cx="3348372" cy="1942885"/>
      </dsp:txXfrm>
    </dsp:sp>
    <dsp:sp modelId="{7B0909C6-136C-4473-BD34-D2B73A001B6E}">
      <dsp:nvSpPr>
        <dsp:cNvPr id="0" name=""/>
        <dsp:cNvSpPr/>
      </dsp:nvSpPr>
      <dsp:spPr>
        <a:xfrm rot="10800000">
          <a:off x="0" y="2590514"/>
          <a:ext cx="3348372" cy="2590514"/>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Resource &amp; Information based Power</a:t>
          </a:r>
        </a:p>
        <a:p>
          <a:pPr marL="0" lvl="0" indent="0" algn="ctr" defTabSz="1244600">
            <a:lnSpc>
              <a:spcPct val="90000"/>
            </a:lnSpc>
            <a:spcBef>
              <a:spcPct val="0"/>
            </a:spcBef>
            <a:spcAft>
              <a:spcPct val="35000"/>
            </a:spcAft>
            <a:buNone/>
          </a:pPr>
          <a:r>
            <a:rPr lang="en-GB" sz="1600" kern="1200" dirty="0">
              <a:solidFill>
                <a:schemeClr val="bg1"/>
              </a:solidFill>
            </a:rPr>
            <a:t>Knowledge</a:t>
          </a:r>
        </a:p>
        <a:p>
          <a:pPr marL="0" lvl="0" indent="0" algn="ctr" defTabSz="1244600">
            <a:lnSpc>
              <a:spcPct val="90000"/>
            </a:lnSpc>
            <a:spcBef>
              <a:spcPct val="0"/>
            </a:spcBef>
            <a:spcAft>
              <a:spcPct val="35000"/>
            </a:spcAft>
            <a:buNone/>
          </a:pPr>
          <a:r>
            <a:rPr lang="en-GB" sz="1600" kern="1200" dirty="0">
              <a:solidFill>
                <a:schemeClr val="bg1"/>
              </a:solidFill>
            </a:rPr>
            <a:t>Coping with uncertainty</a:t>
          </a:r>
        </a:p>
      </dsp:txBody>
      <dsp:txXfrm rot="10800000">
        <a:off x="0" y="3238142"/>
        <a:ext cx="3348372" cy="1942885"/>
      </dsp:txXfrm>
    </dsp:sp>
    <dsp:sp modelId="{CC4C2FDC-ACC1-4669-B0E3-B86CA327C47C}">
      <dsp:nvSpPr>
        <dsp:cNvPr id="0" name=""/>
        <dsp:cNvSpPr/>
      </dsp:nvSpPr>
      <dsp:spPr>
        <a:xfrm rot="5400000">
          <a:off x="3727301" y="2211585"/>
          <a:ext cx="2590514" cy="3348372"/>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Linkages</a:t>
          </a:r>
          <a:endParaRPr lang="en-GB" sz="1600" kern="1200" dirty="0">
            <a:solidFill>
              <a:schemeClr val="bg1"/>
            </a:solidFill>
          </a:endParaRPr>
        </a:p>
        <a:p>
          <a:pPr marL="0" lvl="0" indent="0" algn="ctr" defTabSz="1244600">
            <a:lnSpc>
              <a:spcPct val="90000"/>
            </a:lnSpc>
            <a:spcBef>
              <a:spcPct val="0"/>
            </a:spcBef>
            <a:spcAft>
              <a:spcPct val="35000"/>
            </a:spcAft>
            <a:buNone/>
          </a:pPr>
          <a:r>
            <a:rPr lang="en-GB" sz="1600" kern="1200" dirty="0">
              <a:solidFill>
                <a:schemeClr val="bg1"/>
              </a:solidFill>
            </a:rPr>
            <a:t>Informal networks</a:t>
          </a:r>
        </a:p>
        <a:p>
          <a:pPr marL="0" lvl="0" indent="0" algn="ctr" defTabSz="1244600">
            <a:lnSpc>
              <a:spcPct val="90000"/>
            </a:lnSpc>
            <a:spcBef>
              <a:spcPct val="0"/>
            </a:spcBef>
            <a:spcAft>
              <a:spcPct val="35000"/>
            </a:spcAft>
            <a:buNone/>
          </a:pPr>
          <a:r>
            <a:rPr lang="en-GB" sz="1600" kern="1200" dirty="0">
              <a:solidFill>
                <a:schemeClr val="bg1"/>
              </a:solidFill>
            </a:rPr>
            <a:t>Trade relations</a:t>
          </a:r>
        </a:p>
        <a:p>
          <a:pPr marL="0" lvl="0" indent="0" algn="ctr" defTabSz="1244600">
            <a:lnSpc>
              <a:spcPct val="90000"/>
            </a:lnSpc>
            <a:spcBef>
              <a:spcPct val="0"/>
            </a:spcBef>
            <a:spcAft>
              <a:spcPct val="35000"/>
            </a:spcAft>
            <a:buNone/>
          </a:pPr>
          <a:r>
            <a:rPr lang="en-GB" sz="1600" kern="1200" dirty="0">
              <a:solidFill>
                <a:schemeClr val="bg1"/>
              </a:solidFill>
            </a:rPr>
            <a:t>Alliances</a:t>
          </a:r>
          <a:endParaRPr lang="en-GB" sz="2800" kern="1200" dirty="0">
            <a:solidFill>
              <a:schemeClr val="bg1"/>
            </a:solidFill>
          </a:endParaRPr>
        </a:p>
        <a:p>
          <a:pPr marL="0" lvl="0" indent="0" algn="ctr" defTabSz="1244600">
            <a:lnSpc>
              <a:spcPct val="90000"/>
            </a:lnSpc>
            <a:spcBef>
              <a:spcPct val="0"/>
            </a:spcBef>
            <a:spcAft>
              <a:spcPct val="35000"/>
            </a:spcAft>
            <a:buNone/>
          </a:pPr>
          <a:endParaRPr lang="en-GB" sz="1600" kern="1200" dirty="0">
            <a:solidFill>
              <a:schemeClr val="bg1"/>
            </a:solidFill>
          </a:endParaRPr>
        </a:p>
      </dsp:txBody>
      <dsp:txXfrm rot="-5400000">
        <a:off x="3348372" y="3238142"/>
        <a:ext cx="3348372" cy="1942885"/>
      </dsp:txXfrm>
    </dsp:sp>
    <dsp:sp modelId="{6321C109-49A8-4FEB-B080-2C062DA39D19}">
      <dsp:nvSpPr>
        <dsp:cNvPr id="0" name=""/>
        <dsp:cNvSpPr/>
      </dsp:nvSpPr>
      <dsp:spPr>
        <a:xfrm>
          <a:off x="2471815" y="2147238"/>
          <a:ext cx="1753113" cy="886551"/>
        </a:xfrm>
        <a:prstGeom prst="roundRect">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rgbClr val="FF0000"/>
              </a:solidFill>
            </a:rPr>
            <a:t>POWER</a:t>
          </a:r>
        </a:p>
      </dsp:txBody>
      <dsp:txXfrm>
        <a:off x="2515093" y="2190516"/>
        <a:ext cx="1666557" cy="79999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17F0-A119-ED44-9FA1-38369F01F554}" type="datetimeFigureOut">
              <a:rPr lang="en-US" smtClean="0"/>
              <a:t>8/4/21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7710C-832A-6B42-B0D7-42584184F951}" type="slidenum">
              <a:rPr lang="en-US" smtClean="0"/>
              <a:t>‹#›</a:t>
            </a:fld>
            <a:endParaRPr lang="en-US"/>
          </a:p>
        </p:txBody>
      </p:sp>
    </p:spTree>
    <p:extLst>
      <p:ext uri="{BB962C8B-B14F-4D97-AF65-F5344CB8AC3E}">
        <p14:creationId xmlns:p14="http://schemas.microsoft.com/office/powerpoint/2010/main" val="114993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923F103-BC34-4FE4-A40E-EDDEECFDA5D0}" type="datetimeFigureOut">
              <a:rPr lang="en-US" smtClean="0"/>
              <a:pPr/>
              <a:t>8/4/21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34556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8/4/21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65635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68606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1738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7528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6376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0283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24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65095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734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79322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8/4/21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3333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8/4/21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7765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8/4/21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982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C8D7E02-BCB8-4D50-A234-369438C08659}" type="datetimeFigureOut">
              <a:rPr lang="en-US" smtClean="0"/>
              <a:t>8/4/21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24018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8/4/21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0790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8/4/21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695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E451C3-0FF4-47C4-B829-773ADF60F88C}" type="datetimeFigureOut">
              <a:rPr lang="en-US" smtClean="0"/>
              <a:t>8/4/21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2841071"/>
      </p:ext>
    </p:extLst>
  </p:cSld>
  <p:clrMap bg1="dk1" tx1="lt1" bg2="dk2" tx2="lt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 id="2147484438"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6140" y="459024"/>
            <a:ext cx="7197726" cy="2421464"/>
          </a:xfrm>
        </p:spPr>
        <p:txBody>
          <a:bodyPr/>
          <a:lstStyle/>
          <a:p>
            <a:r>
              <a:rPr lang="en-GB" dirty="0">
                <a:solidFill>
                  <a:srgbClr val="FFFF00"/>
                </a:solidFill>
                <a:latin typeface="Arial" charset="0"/>
              </a:rPr>
              <a:t>Leadership and Management</a:t>
            </a:r>
            <a:endParaRPr lang="en-US" dirty="0">
              <a:solidFill>
                <a:srgbClr val="FFFF00"/>
              </a:solidFill>
            </a:endParaRPr>
          </a:p>
        </p:txBody>
      </p:sp>
      <p:sp>
        <p:nvSpPr>
          <p:cNvPr id="3" name="Subtitle 2"/>
          <p:cNvSpPr>
            <a:spLocks noGrp="1"/>
          </p:cNvSpPr>
          <p:nvPr>
            <p:ph type="subTitle" idx="1"/>
          </p:nvPr>
        </p:nvSpPr>
        <p:spPr>
          <a:xfrm>
            <a:off x="2527494" y="3808957"/>
            <a:ext cx="8740728" cy="2380828"/>
          </a:xfrm>
        </p:spPr>
        <p:txBody>
          <a:bodyPr>
            <a:normAutofit/>
          </a:bodyPr>
          <a:lstStyle/>
          <a:p>
            <a:pPr algn="ctr"/>
            <a:r>
              <a:rPr lang="en-US" sz="2600" dirty="0"/>
              <a:t>Dr. </a:t>
            </a:r>
            <a:r>
              <a:rPr lang="en-US" sz="2600" dirty="0" err="1"/>
              <a:t>kapila</a:t>
            </a:r>
            <a:r>
              <a:rPr lang="en-US" sz="2600" dirty="0"/>
              <a:t> </a:t>
            </a:r>
            <a:r>
              <a:rPr lang="en-US" sz="2600" dirty="0" err="1"/>
              <a:t>hettiarachchi</a:t>
            </a:r>
            <a:endParaRPr lang="en-US" sz="2600" dirty="0"/>
          </a:p>
          <a:p>
            <a:pPr algn="ctr"/>
            <a:r>
              <a:rPr lang="en-US" sz="1200" dirty="0" err="1"/>
              <a:t>Mbbs</a:t>
            </a:r>
            <a:r>
              <a:rPr lang="en-US" sz="1200" dirty="0"/>
              <a:t>. </a:t>
            </a:r>
            <a:r>
              <a:rPr lang="en-US" sz="1200" dirty="0" err="1"/>
              <a:t>Md</a:t>
            </a:r>
            <a:r>
              <a:rPr lang="en-US" sz="1200" dirty="0"/>
              <a:t>, </a:t>
            </a:r>
            <a:r>
              <a:rPr lang="en-US" sz="1200" dirty="0" err="1"/>
              <a:t>mba</a:t>
            </a:r>
            <a:r>
              <a:rPr lang="en-US" sz="1200" dirty="0"/>
              <a:t> (UK)</a:t>
            </a:r>
          </a:p>
          <a:p>
            <a:pPr algn="ctr"/>
            <a:r>
              <a:rPr lang="en-US" dirty="0"/>
              <a:t>Lead  Consultant </a:t>
            </a:r>
            <a:r>
              <a:rPr lang="en-US" dirty="0" err="1"/>
              <a:t>Anaesthetist</a:t>
            </a:r>
            <a:endParaRPr lang="en-US" dirty="0"/>
          </a:p>
          <a:p>
            <a:pPr algn="ctr"/>
            <a:r>
              <a:rPr lang="en-US" sz="1200" dirty="0" err="1"/>
              <a:t>Sirimavo</a:t>
            </a:r>
            <a:r>
              <a:rPr lang="en-US" sz="1200" dirty="0"/>
              <a:t> Bandaranaike </a:t>
            </a:r>
            <a:r>
              <a:rPr lang="en-US" sz="1200" dirty="0" err="1"/>
              <a:t>specialised</a:t>
            </a:r>
            <a:r>
              <a:rPr lang="en-US" sz="1200" dirty="0"/>
              <a:t> children hospital</a:t>
            </a:r>
          </a:p>
          <a:p>
            <a:pPr algn="ctr"/>
            <a:r>
              <a:rPr lang="en-US" sz="1200" dirty="0" err="1"/>
              <a:t>peradeniya</a:t>
            </a:r>
            <a:endParaRPr lang="en-US" sz="1200" dirty="0"/>
          </a:p>
        </p:txBody>
      </p:sp>
    </p:spTree>
    <p:extLst>
      <p:ext uri="{BB962C8B-B14F-4D97-AF65-F5344CB8AC3E}">
        <p14:creationId xmlns:p14="http://schemas.microsoft.com/office/powerpoint/2010/main" val="35632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Styles</a:t>
            </a:r>
          </a:p>
        </p:txBody>
      </p:sp>
      <p:sp>
        <p:nvSpPr>
          <p:cNvPr id="3" name="Content Placeholder 2"/>
          <p:cNvSpPr>
            <a:spLocks noGrp="1"/>
          </p:cNvSpPr>
          <p:nvPr>
            <p:ph idx="1"/>
          </p:nvPr>
        </p:nvSpPr>
        <p:spPr/>
        <p:txBody>
          <a:bodyPr/>
          <a:lstStyle/>
          <a:p>
            <a:pPr>
              <a:buNone/>
            </a:pPr>
            <a:r>
              <a:rPr lang="en-GB" dirty="0"/>
              <a:t>Broad classifications of leadership style include:</a:t>
            </a:r>
          </a:p>
          <a:p>
            <a:pPr>
              <a:buNone/>
            </a:pPr>
            <a:endParaRPr lang="en-GB" dirty="0"/>
          </a:p>
          <a:p>
            <a:r>
              <a:rPr lang="en-GB" dirty="0"/>
              <a:t>Authoritarian (or autocratic) style</a:t>
            </a:r>
          </a:p>
          <a:p>
            <a:r>
              <a:rPr lang="en-GB" dirty="0"/>
              <a:t>Democratic style</a:t>
            </a:r>
          </a:p>
          <a:p>
            <a:r>
              <a:rPr lang="en-GB" dirty="0"/>
              <a:t>Laissez-faire (genuine) style</a:t>
            </a:r>
          </a:p>
          <a:p>
            <a:endParaRPr lang="en-US" dirty="0"/>
          </a:p>
          <a:p>
            <a:endParaRPr lang="en-US" dirty="0"/>
          </a:p>
        </p:txBody>
      </p:sp>
    </p:spTree>
    <p:extLst>
      <p:ext uri="{BB962C8B-B14F-4D97-AF65-F5344CB8AC3E}">
        <p14:creationId xmlns:p14="http://schemas.microsoft.com/office/powerpoint/2010/main" val="349698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Autocratic</a:t>
            </a:r>
            <a:endParaRPr lang="en-US" dirty="0"/>
          </a:p>
        </p:txBody>
      </p:sp>
      <p:sp>
        <p:nvSpPr>
          <p:cNvPr id="3" name="Content Placeholder 2"/>
          <p:cNvSpPr>
            <a:spLocks noGrp="1"/>
          </p:cNvSpPr>
          <p:nvPr>
            <p:ph idx="1"/>
          </p:nvPr>
        </p:nvSpPr>
        <p:spPr/>
        <p:txBody>
          <a:bodyPr>
            <a:normAutofit/>
          </a:bodyPr>
          <a:lstStyle/>
          <a:p>
            <a:pPr marL="0" indent="0">
              <a:buNone/>
            </a:pPr>
            <a:r>
              <a:rPr lang="en-US" dirty="0"/>
              <a:t>The autocratic leadership style allows managers to make decisions alone without the input of others. Managers possess total authority and impose their will on employees. No one challenges the decisions of autocratic leaders. </a:t>
            </a:r>
          </a:p>
          <a:p>
            <a:endParaRPr lang="en-US" dirty="0"/>
          </a:p>
          <a:p>
            <a:pPr marL="0" indent="0">
              <a:buNone/>
            </a:pPr>
            <a:r>
              <a:rPr lang="en-US" dirty="0"/>
              <a:t>Countries such as Cuba and North Korea operate under the autocratic leadership style. </a:t>
            </a:r>
          </a:p>
          <a:p>
            <a:pPr marL="0" indent="0">
              <a:buNone/>
            </a:pPr>
            <a:r>
              <a:rPr lang="en-US" dirty="0"/>
              <a:t>This leadership style benefits employees who require close supervision. </a:t>
            </a:r>
          </a:p>
          <a:p>
            <a:pPr marL="0" indent="0">
              <a:buNone/>
            </a:pPr>
            <a:r>
              <a:rPr lang="en-US" dirty="0"/>
              <a:t>Creative employees who thrive in group functions detest this leadership style.</a:t>
            </a:r>
          </a:p>
        </p:txBody>
      </p:sp>
    </p:spTree>
    <p:extLst>
      <p:ext uri="{BB962C8B-B14F-4D97-AF65-F5344CB8AC3E}">
        <p14:creationId xmlns:p14="http://schemas.microsoft.com/office/powerpoint/2010/main" val="76344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Democratic </a:t>
            </a:r>
          </a:p>
        </p:txBody>
      </p:sp>
      <p:sp>
        <p:nvSpPr>
          <p:cNvPr id="3" name="Content Placeholder 2"/>
          <p:cNvSpPr>
            <a:spLocks noGrp="1"/>
          </p:cNvSpPr>
          <p:nvPr>
            <p:ph idx="1"/>
          </p:nvPr>
        </p:nvSpPr>
        <p:spPr/>
        <p:txBody>
          <a:bodyPr/>
          <a:lstStyle/>
          <a:p>
            <a:pPr marL="0" indent="0">
              <a:buNone/>
            </a:pPr>
            <a:r>
              <a:rPr lang="en-US" altLang="zh-CN" dirty="0">
                <a:ea typeface="SimSun" charset="0"/>
                <a:cs typeface="Times New Roman" charset="0"/>
              </a:rPr>
              <a:t>Manager allows the employees to take part in decision-making: therefore everything is agreed by the majority.</a:t>
            </a:r>
            <a:r>
              <a:rPr lang="en-US" altLang="zh-CN" dirty="0">
                <a:ea typeface="SimSun" charset="0"/>
                <a:cs typeface="SimSun" charset="0"/>
              </a:rPr>
              <a:t> (empowerment)</a:t>
            </a:r>
          </a:p>
          <a:p>
            <a:pPr marL="0" indent="0">
              <a:buNone/>
            </a:pPr>
            <a:r>
              <a:rPr lang="en-US" altLang="zh-CN" dirty="0">
                <a:ea typeface="SimSun" charset="0"/>
                <a:cs typeface="SimSun" charset="0"/>
              </a:rPr>
              <a:t>    – </a:t>
            </a:r>
            <a:r>
              <a:rPr lang="en-US" altLang="zh-CN" dirty="0">
                <a:ea typeface="SimSun" charset="0"/>
                <a:cs typeface="SimSun" charset="0"/>
                <a:sym typeface="Wingdings" charset="0"/>
              </a:rPr>
              <a:t> </a:t>
            </a:r>
            <a:r>
              <a:rPr lang="en-US" altLang="zh-CN" dirty="0">
                <a:ea typeface="SimSun" charset="0"/>
                <a:cs typeface="SimSun" charset="0"/>
              </a:rPr>
              <a:t>this style can be particularly useful when complex decisions need to be made that require a range of specialist skills; </a:t>
            </a:r>
          </a:p>
          <a:p>
            <a:pPr marL="0" indent="0">
              <a:buNone/>
            </a:pPr>
            <a:r>
              <a:rPr lang="en-US" altLang="zh-CN" dirty="0">
                <a:ea typeface="SimSun" charset="0"/>
                <a:cs typeface="SimSun" charset="0"/>
              </a:rPr>
              <a:t>    – </a:t>
            </a:r>
            <a:r>
              <a:rPr lang="en-US" altLang="zh-CN" dirty="0">
                <a:ea typeface="SimSun" charset="0"/>
                <a:cs typeface="SimSun" charset="0"/>
                <a:sym typeface="Wingdings" charset="0"/>
              </a:rPr>
              <a:t> </a:t>
            </a:r>
            <a:r>
              <a:rPr lang="en-US" altLang="zh-CN" dirty="0">
                <a:ea typeface="SimSun" charset="0"/>
                <a:cs typeface="SimSun" charset="0"/>
              </a:rPr>
              <a:t>job satisfaction and quality of work will improve. </a:t>
            </a:r>
          </a:p>
          <a:p>
            <a:pPr marL="0" indent="0">
              <a:buNone/>
            </a:pPr>
            <a:r>
              <a:rPr lang="en-US" altLang="zh-CN" dirty="0">
                <a:ea typeface="SimSun" charset="0"/>
                <a:cs typeface="SimSun" charset="0"/>
              </a:rPr>
              <a:t>    – </a:t>
            </a:r>
            <a:r>
              <a:rPr lang="en-US" altLang="zh-CN" dirty="0">
                <a:ea typeface="SimSun" charset="0"/>
                <a:cs typeface="SimSun" charset="0"/>
                <a:sym typeface="Wingdings" charset="0"/>
              </a:rPr>
              <a:t> </a:t>
            </a:r>
            <a:r>
              <a:rPr lang="en-US" altLang="zh-CN" dirty="0">
                <a:ea typeface="SimSun" charset="0"/>
                <a:cs typeface="SimSun" charset="0"/>
              </a:rPr>
              <a:t>the decision-making process is severely slowed down, and the need of a consensus may avoid taking the 'best' decision for the business. </a:t>
            </a:r>
          </a:p>
          <a:p>
            <a:pPr marL="0" indent="0">
              <a:buNone/>
            </a:pPr>
            <a:endParaRPr lang="en-US" dirty="0"/>
          </a:p>
        </p:txBody>
      </p:sp>
    </p:spTree>
    <p:extLst>
      <p:ext uri="{BB962C8B-B14F-4D97-AF65-F5344CB8AC3E}">
        <p14:creationId xmlns:p14="http://schemas.microsoft.com/office/powerpoint/2010/main" val="206865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FF"/>
                </a:solidFill>
                <a:latin typeface="Calibri Light" charset="0"/>
                <a:ea typeface="Calibri Light" charset="0"/>
                <a:cs typeface="Calibri Light" charset="0"/>
              </a:rPr>
              <a:t>Laissez Faire</a:t>
            </a:r>
            <a:endParaRPr lang="en-US" dirty="0">
              <a:solidFill>
                <a:srgbClr val="FFFFFF"/>
              </a:solidFill>
              <a:latin typeface="Calibri Light" charset="0"/>
              <a:ea typeface="Calibri Light" charset="0"/>
              <a:cs typeface="Calibri Light" charset="0"/>
            </a:endParaRPr>
          </a:p>
        </p:txBody>
      </p:sp>
      <p:sp>
        <p:nvSpPr>
          <p:cNvPr id="5" name="Content Placeholder 2"/>
          <p:cNvSpPr>
            <a:spLocks noGrp="1"/>
          </p:cNvSpPr>
          <p:nvPr>
            <p:ph idx="1"/>
          </p:nvPr>
        </p:nvSpPr>
        <p:spPr>
          <a:xfrm>
            <a:off x="1830423" y="2065867"/>
            <a:ext cx="8501122" cy="4114800"/>
          </a:xfrm>
        </p:spPr>
        <p:txBody>
          <a:bodyPr/>
          <a:lstStyle/>
          <a:p>
            <a:pPr marL="0" indent="0">
              <a:buClr>
                <a:srgbClr val="000099"/>
              </a:buClr>
              <a:buFontTx/>
              <a:buNone/>
            </a:pPr>
            <a:r>
              <a:rPr lang="en-US" sz="2800" dirty="0">
                <a:latin typeface="Calibri" charset="0"/>
                <a:ea typeface="MS PGothic" charset="0"/>
                <a:cs typeface="Calibri" charset="0"/>
              </a:rPr>
              <a:t>The absence of leadership </a:t>
            </a:r>
          </a:p>
          <a:p>
            <a:pPr marL="0" indent="0">
              <a:buFontTx/>
              <a:buNone/>
            </a:pPr>
            <a:r>
              <a:rPr lang="en-US" sz="2800" dirty="0">
                <a:latin typeface="Calibri" charset="0"/>
                <a:ea typeface="MS PGothic" charset="0"/>
                <a:cs typeface="Calibri" charset="0"/>
              </a:rPr>
              <a:t>A hands-off, let-things-ride approach</a:t>
            </a:r>
          </a:p>
          <a:p>
            <a:pPr marL="0" indent="0">
              <a:buFontTx/>
              <a:buNone/>
            </a:pPr>
            <a:r>
              <a:rPr lang="en-US" sz="2800" dirty="0">
                <a:latin typeface="Calibri" charset="0"/>
                <a:ea typeface="MS PGothic" charset="0"/>
                <a:cs typeface="Calibri" charset="0"/>
              </a:rPr>
              <a:t>Refers to a leader who: </a:t>
            </a:r>
          </a:p>
          <a:p>
            <a:pPr lvl="1">
              <a:buFont typeface="Calibri" charset="0"/>
              <a:buChar char="-"/>
            </a:pPr>
            <a:r>
              <a:rPr lang="en-US" dirty="0">
                <a:latin typeface="Calibri" charset="0"/>
                <a:ea typeface="ＭＳ Ｐゴシック" charset="0"/>
              </a:rPr>
              <a:t>abdicates responsibility</a:t>
            </a:r>
          </a:p>
          <a:p>
            <a:pPr lvl="1">
              <a:buFont typeface="Calibri" charset="0"/>
              <a:buChar char="-"/>
            </a:pPr>
            <a:r>
              <a:rPr lang="en-US" dirty="0">
                <a:latin typeface="Calibri" charset="0"/>
                <a:ea typeface="ＭＳ Ｐゴシック" charset="0"/>
              </a:rPr>
              <a:t>delays decisions</a:t>
            </a:r>
          </a:p>
          <a:p>
            <a:pPr lvl="1">
              <a:buFont typeface="Calibri" charset="0"/>
              <a:buChar char="-"/>
            </a:pPr>
            <a:r>
              <a:rPr lang="en-US" dirty="0">
                <a:latin typeface="Calibri" charset="0"/>
                <a:ea typeface="ＭＳ Ｐゴシック" charset="0"/>
              </a:rPr>
              <a:t>gives no feedback, and </a:t>
            </a:r>
          </a:p>
          <a:p>
            <a:pPr lvl="1">
              <a:buFont typeface="Calibri" charset="0"/>
              <a:buChar char="-"/>
            </a:pPr>
            <a:r>
              <a:rPr lang="en-US" dirty="0">
                <a:latin typeface="Calibri" charset="0"/>
                <a:ea typeface="ＭＳ Ｐゴシック" charset="0"/>
              </a:rPr>
              <a:t>makes little effort to help followers satisfy their needs                     </a:t>
            </a:r>
          </a:p>
          <a:p>
            <a:endParaRPr lang="en-US" dirty="0"/>
          </a:p>
        </p:txBody>
      </p:sp>
    </p:spTree>
    <p:extLst>
      <p:ext uri="{BB962C8B-B14F-4D97-AF65-F5344CB8AC3E}">
        <p14:creationId xmlns:p14="http://schemas.microsoft.com/office/powerpoint/2010/main" val="128243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solidFill>
                  <a:srgbClr val="FFFFFF"/>
                </a:solidFill>
                <a:latin typeface="Arial" charset="0"/>
                <a:ea typeface="MS PGothic" charset="0"/>
              </a:rPr>
            </a:br>
            <a:r>
              <a:rPr lang="en-GB" dirty="0">
                <a:solidFill>
                  <a:srgbClr val="FFFFFF"/>
                </a:solidFill>
                <a:latin typeface="Arial" charset="0"/>
                <a:ea typeface="MS PGothic" charset="0"/>
              </a:rPr>
              <a:t>Transformational  Leadership</a:t>
            </a:r>
            <a:br>
              <a:rPr lang="en-GB" dirty="0">
                <a:solidFill>
                  <a:srgbClr val="FFFFFF"/>
                </a:solidFill>
                <a:latin typeface="Arial" charset="0"/>
                <a:ea typeface="MS PGothic" charset="0"/>
              </a:rPr>
            </a:br>
            <a:endParaRPr lang="en-US" dirty="0">
              <a:solidFill>
                <a:srgbClr val="FFFFFF"/>
              </a:solidFill>
            </a:endParaRPr>
          </a:p>
        </p:txBody>
      </p:sp>
      <p:sp>
        <p:nvSpPr>
          <p:cNvPr id="3" name="Content Placeholder 2"/>
          <p:cNvSpPr>
            <a:spLocks noGrp="1"/>
          </p:cNvSpPr>
          <p:nvPr>
            <p:ph idx="1"/>
          </p:nvPr>
        </p:nvSpPr>
        <p:spPr/>
        <p:txBody>
          <a:bodyPr/>
          <a:lstStyle/>
          <a:p>
            <a:pPr marL="0" indent="0" algn="ctr">
              <a:buNone/>
            </a:pPr>
            <a:br>
              <a:rPr lang="en-GB" dirty="0">
                <a:solidFill>
                  <a:srgbClr val="7030A0"/>
                </a:solidFill>
                <a:latin typeface="Arial" charset="0"/>
                <a:ea typeface="MS PGothic" charset="0"/>
              </a:rPr>
            </a:br>
            <a:r>
              <a:rPr lang="ja-JP" altLang="en-GB" dirty="0">
                <a:latin typeface="Arial" charset="0"/>
                <a:ea typeface="MS PGothic" charset="0"/>
              </a:rPr>
              <a:t>“</a:t>
            </a:r>
            <a:r>
              <a:rPr lang="en-GB" altLang="ja-JP" dirty="0">
                <a:latin typeface="Arial" charset="0"/>
                <a:ea typeface="MS PGothic" charset="0"/>
              </a:rPr>
              <a:t>is a relationship of mutual stimulation and elevation that converts followers into moral agents</a:t>
            </a:r>
            <a:r>
              <a:rPr lang="ja-JP" altLang="en-GB" dirty="0">
                <a:latin typeface="Arial" charset="0"/>
                <a:ea typeface="MS PGothic" charset="0"/>
              </a:rPr>
              <a:t>”</a:t>
            </a:r>
            <a:br>
              <a:rPr lang="en-GB" altLang="ja-JP" sz="2000" dirty="0">
                <a:latin typeface="Arial" charset="0"/>
                <a:ea typeface="MS PGothic" charset="0"/>
              </a:rPr>
            </a:br>
            <a:endParaRPr lang="en-GB" altLang="ja-JP" sz="1400" dirty="0">
              <a:latin typeface="Arial" charset="0"/>
              <a:ea typeface="MS PGothic" charset="0"/>
            </a:endParaRPr>
          </a:p>
          <a:p>
            <a:pPr marL="0" indent="0">
              <a:buNone/>
            </a:pPr>
            <a:r>
              <a:rPr lang="en-GB" altLang="ja-JP" sz="1400" dirty="0">
                <a:latin typeface="Arial" charset="0"/>
                <a:ea typeface="MS PGothic" charset="0"/>
              </a:rPr>
              <a:t>   </a:t>
            </a:r>
          </a:p>
          <a:p>
            <a:pPr marL="0" indent="0">
              <a:buNone/>
            </a:pPr>
            <a:r>
              <a:rPr lang="en-GB" altLang="ja-JP" sz="1400" dirty="0">
                <a:latin typeface="Arial" charset="0"/>
                <a:ea typeface="MS PGothic" charset="0"/>
              </a:rPr>
              <a:t>   (Burns, 1978)</a:t>
            </a:r>
            <a:br>
              <a:rPr lang="en-GB" altLang="ja-JP" sz="1400" dirty="0">
                <a:latin typeface="Arial" charset="0"/>
                <a:ea typeface="MS PGothic" charset="0"/>
              </a:rPr>
            </a:br>
            <a:endParaRPr lang="en-US" sz="1400" dirty="0"/>
          </a:p>
          <a:p>
            <a:endParaRPr lang="en-US" dirty="0"/>
          </a:p>
        </p:txBody>
      </p:sp>
    </p:spTree>
    <p:extLst>
      <p:ext uri="{BB962C8B-B14F-4D97-AF65-F5344CB8AC3E}">
        <p14:creationId xmlns:p14="http://schemas.microsoft.com/office/powerpoint/2010/main" val="126900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srgbClr val="FFFFFF"/>
                </a:solidFill>
                <a:latin typeface="Arial" charset="0"/>
                <a:ea typeface="MS PGothic" charset="0"/>
              </a:rPr>
              <a:t>Transactional  vs. Transformational Leadership </a:t>
            </a:r>
            <a:br>
              <a:rPr lang="en-GB" sz="2400" dirty="0">
                <a:solidFill>
                  <a:srgbClr val="FFFFFF"/>
                </a:solidFill>
                <a:latin typeface="Arial" charset="0"/>
                <a:ea typeface="MS PGothic" charset="0"/>
              </a:rPr>
            </a:br>
            <a:r>
              <a:rPr lang="en-GB" sz="1200" dirty="0">
                <a:solidFill>
                  <a:srgbClr val="FFFFFF"/>
                </a:solidFill>
                <a:latin typeface="Arial" charset="0"/>
                <a:ea typeface="MS PGothic" charset="0"/>
              </a:rPr>
              <a:t>(Covey, 1972)</a:t>
            </a:r>
            <a:br>
              <a:rPr lang="en-US" sz="2400" dirty="0">
                <a:solidFill>
                  <a:srgbClr val="FFFFFF"/>
                </a:solidFill>
              </a:rPr>
            </a:br>
            <a:endParaRPr lang="en-US" sz="2400" dirty="0">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9133566"/>
              </p:ext>
            </p:extLst>
          </p:nvPr>
        </p:nvGraphicFramePr>
        <p:xfrm>
          <a:off x="1122356" y="2065867"/>
          <a:ext cx="10131426" cy="3983788"/>
        </p:xfrm>
        <a:graphic>
          <a:graphicData uri="http://schemas.openxmlformats.org/drawingml/2006/table">
            <a:tbl>
              <a:tblPr firstRow="1" bandRow="1">
                <a:tableStyleId>{5C22544A-7EE6-4342-B048-85BDC9FD1C3A}</a:tableStyleId>
              </a:tblPr>
              <a:tblGrid>
                <a:gridCol w="5065713">
                  <a:extLst>
                    <a:ext uri="{9D8B030D-6E8A-4147-A177-3AD203B41FA5}">
                      <a16:colId xmlns:a16="http://schemas.microsoft.com/office/drawing/2014/main" val="20000"/>
                    </a:ext>
                  </a:extLst>
                </a:gridCol>
                <a:gridCol w="5065713">
                  <a:extLst>
                    <a:ext uri="{9D8B030D-6E8A-4147-A177-3AD203B41FA5}">
                      <a16:colId xmlns:a16="http://schemas.microsoft.com/office/drawing/2014/main" val="20001"/>
                    </a:ext>
                  </a:extLst>
                </a:gridCol>
              </a:tblGrid>
              <a:tr h="529279">
                <a:tc>
                  <a:txBody>
                    <a:bodyPr/>
                    <a:lstStyle/>
                    <a:p>
                      <a:r>
                        <a:rPr lang="en-US" sz="2800" dirty="0"/>
                        <a:t>TRANSACTIONAL</a:t>
                      </a:r>
                    </a:p>
                  </a:txBody>
                  <a:tcPr/>
                </a:tc>
                <a:tc>
                  <a:txBody>
                    <a:bodyPr/>
                    <a:lstStyle/>
                    <a:p>
                      <a:r>
                        <a:rPr lang="en-US" sz="2800" dirty="0"/>
                        <a:t>TRANSFORMATIONAL</a:t>
                      </a:r>
                    </a:p>
                  </a:txBody>
                  <a:tcPr/>
                </a:tc>
                <a:extLst>
                  <a:ext uri="{0D108BD9-81ED-4DB2-BD59-A6C34878D82A}">
                    <a16:rowId xmlns:a16="http://schemas.microsoft.com/office/drawing/2014/main" val="10000"/>
                  </a:ext>
                </a:extLst>
              </a:tr>
              <a:tr h="529279">
                <a:tc>
                  <a:txBody>
                    <a:bodyPr/>
                    <a:lstStyle/>
                    <a:p>
                      <a:r>
                        <a:rPr lang="en-US" sz="2400" dirty="0"/>
                        <a:t>Task oriented</a:t>
                      </a:r>
                    </a:p>
                  </a:txBody>
                  <a:tcPr/>
                </a:tc>
                <a:tc>
                  <a:txBody>
                    <a:bodyPr/>
                    <a:lstStyle/>
                    <a:p>
                      <a:r>
                        <a:rPr lang="en-US" sz="2400" dirty="0"/>
                        <a:t>Relationship oriented</a:t>
                      </a:r>
                    </a:p>
                  </a:txBody>
                  <a:tcPr/>
                </a:tc>
                <a:extLst>
                  <a:ext uri="{0D108BD9-81ED-4DB2-BD59-A6C34878D82A}">
                    <a16:rowId xmlns:a16="http://schemas.microsoft.com/office/drawing/2014/main" val="10001"/>
                  </a:ext>
                </a:extLst>
              </a:tr>
              <a:tr h="529279">
                <a:tc>
                  <a:txBody>
                    <a:bodyPr/>
                    <a:lstStyle/>
                    <a:p>
                      <a:r>
                        <a:rPr lang="en-US" sz="2400" dirty="0"/>
                        <a:t>Discipline and incentives</a:t>
                      </a:r>
                    </a:p>
                  </a:txBody>
                  <a:tcPr/>
                </a:tc>
                <a:tc>
                  <a:txBody>
                    <a:bodyPr/>
                    <a:lstStyle/>
                    <a:p>
                      <a:r>
                        <a:rPr lang="en-US" sz="2400" dirty="0"/>
                        <a:t>Team building, motivation and collaboration</a:t>
                      </a:r>
                    </a:p>
                  </a:txBody>
                  <a:tcPr/>
                </a:tc>
                <a:extLst>
                  <a:ext uri="{0D108BD9-81ED-4DB2-BD59-A6C34878D82A}">
                    <a16:rowId xmlns:a16="http://schemas.microsoft.com/office/drawing/2014/main" val="10002"/>
                  </a:ext>
                </a:extLst>
              </a:tr>
              <a:tr h="913550">
                <a:tc>
                  <a:txBody>
                    <a:bodyPr/>
                    <a:lstStyle/>
                    <a:p>
                      <a:r>
                        <a:rPr lang="en-US" sz="2400" dirty="0"/>
                        <a:t>Focus on day to day activities</a:t>
                      </a:r>
                    </a:p>
                  </a:txBody>
                  <a:tcPr/>
                </a:tc>
                <a:tc>
                  <a:txBody>
                    <a:bodyPr/>
                    <a:lstStyle/>
                    <a:p>
                      <a:r>
                        <a:rPr lang="en-US" sz="2400" dirty="0"/>
                        <a:t>Focus on higher levels of success through participation and motivation</a:t>
                      </a:r>
                    </a:p>
                  </a:txBody>
                  <a:tcPr/>
                </a:tc>
                <a:extLst>
                  <a:ext uri="{0D108BD9-81ED-4DB2-BD59-A6C34878D82A}">
                    <a16:rowId xmlns:a16="http://schemas.microsoft.com/office/drawing/2014/main" val="10003"/>
                  </a:ext>
                </a:extLst>
              </a:tr>
              <a:tr h="913550">
                <a:tc>
                  <a:txBody>
                    <a:bodyPr/>
                    <a:lstStyle/>
                    <a:p>
                      <a:r>
                        <a:rPr lang="en-US" sz="2400" dirty="0"/>
                        <a:t>Supports structures and systems to support bottom line</a:t>
                      </a:r>
                    </a:p>
                  </a:txBody>
                  <a:tcPr/>
                </a:tc>
                <a:tc>
                  <a:txBody>
                    <a:bodyPr/>
                    <a:lstStyle/>
                    <a:p>
                      <a:r>
                        <a:rPr lang="en-US" sz="2400" dirty="0"/>
                        <a:t>Design and redesign job description to make them more meaningful and challenging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7288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Transformational Leadership Concept</a:t>
            </a:r>
          </a:p>
        </p:txBody>
      </p:sp>
      <p:sp>
        <p:nvSpPr>
          <p:cNvPr id="5" name="Content Placeholder 2"/>
          <p:cNvSpPr>
            <a:spLocks noGrp="1"/>
          </p:cNvSpPr>
          <p:nvPr>
            <p:ph idx="1"/>
          </p:nvPr>
        </p:nvSpPr>
        <p:spPr>
          <a:xfrm>
            <a:off x="1853570" y="2406095"/>
            <a:ext cx="8501122" cy="4114800"/>
          </a:xfrm>
        </p:spPr>
        <p:txBody>
          <a:bodyPr/>
          <a:lstStyle/>
          <a:p>
            <a:pPr marL="0" indent="0">
              <a:lnSpc>
                <a:spcPct val="80000"/>
              </a:lnSpc>
              <a:buFontTx/>
              <a:buNone/>
            </a:pPr>
            <a:endParaRPr lang="en-GB" dirty="0">
              <a:latin typeface="Arial" charset="0"/>
              <a:ea typeface="MS PGothic" charset="0"/>
            </a:endParaRPr>
          </a:p>
          <a:p>
            <a:pPr marL="0" indent="0">
              <a:lnSpc>
                <a:spcPct val="80000"/>
              </a:lnSpc>
              <a:buFontTx/>
              <a:buNone/>
            </a:pPr>
            <a:r>
              <a:rPr lang="en-GB" sz="2000" dirty="0">
                <a:latin typeface="Arial" charset="0"/>
                <a:ea typeface="MS PGothic" charset="0"/>
              </a:rPr>
              <a:t>Leadership behaviours are on a continuum</a:t>
            </a:r>
          </a:p>
          <a:p>
            <a:pPr marL="0" indent="0">
              <a:lnSpc>
                <a:spcPct val="80000"/>
              </a:lnSpc>
              <a:buFontTx/>
              <a:buNone/>
            </a:pPr>
            <a:endParaRPr lang="en-GB" dirty="0">
              <a:latin typeface="Arial" charset="0"/>
              <a:ea typeface="MS PGothic" charset="0"/>
            </a:endParaRPr>
          </a:p>
          <a:p>
            <a:pPr marL="0" indent="0">
              <a:lnSpc>
                <a:spcPct val="80000"/>
              </a:lnSpc>
            </a:pPr>
            <a:endParaRPr lang="en-GB" dirty="0">
              <a:latin typeface="Arial" charset="0"/>
              <a:ea typeface="MS PGothic" charset="0"/>
            </a:endParaRPr>
          </a:p>
          <a:p>
            <a:pPr marL="0" indent="0" algn="r">
              <a:lnSpc>
                <a:spcPct val="80000"/>
              </a:lnSpc>
              <a:buFontTx/>
              <a:buNone/>
            </a:pPr>
            <a:endParaRPr lang="en-GB" sz="1600" dirty="0">
              <a:latin typeface="Arial" charset="0"/>
              <a:ea typeface="MS PGothic" charset="0"/>
            </a:endParaRPr>
          </a:p>
          <a:p>
            <a:pPr marL="0" indent="0" algn="r">
              <a:lnSpc>
                <a:spcPct val="80000"/>
              </a:lnSpc>
              <a:buFontTx/>
              <a:buNone/>
            </a:pPr>
            <a:endParaRPr lang="en-GB" sz="1600" dirty="0">
              <a:latin typeface="Arial" charset="0"/>
              <a:ea typeface="MS PGothic" charset="0"/>
            </a:endParaRPr>
          </a:p>
          <a:p>
            <a:pPr marL="0" indent="0"/>
            <a:endParaRPr lang="en-US" dirty="0">
              <a:latin typeface="Arial" charset="0"/>
              <a:ea typeface="MS PGothic" charset="0"/>
            </a:endParaRPr>
          </a:p>
          <a:p>
            <a:endParaRPr lang="en-GB" dirty="0">
              <a:cs typeface="Arial" charset="0"/>
            </a:endParaRPr>
          </a:p>
          <a:p>
            <a:endParaRPr lang="en-GB" dirty="0">
              <a:cs typeface="Arial" charset="0"/>
            </a:endParaRPr>
          </a:p>
          <a:p>
            <a:endParaRPr lang="en-US" dirty="0"/>
          </a:p>
        </p:txBody>
      </p:sp>
      <p:sp>
        <p:nvSpPr>
          <p:cNvPr id="7" name="AutoShape 5"/>
          <p:cNvSpPr>
            <a:spLocks noChangeArrowheads="1"/>
          </p:cNvSpPr>
          <p:nvPr/>
        </p:nvSpPr>
        <p:spPr bwMode="auto">
          <a:xfrm>
            <a:off x="1853570" y="4062360"/>
            <a:ext cx="8963656" cy="365421"/>
          </a:xfrm>
          <a:prstGeom prst="rightArrow">
            <a:avLst>
              <a:gd name="adj1" fmla="val 50000"/>
              <a:gd name="adj2" fmla="val 933998"/>
            </a:avLst>
          </a:prstGeom>
          <a:solidFill>
            <a:srgbClr val="0099FF"/>
          </a:solidFill>
          <a:ln w="9525">
            <a:solidFill>
              <a:schemeClr val="tx1"/>
            </a:solidFill>
            <a:miter lim="800000"/>
            <a:headEnd/>
            <a:tailEnd/>
          </a:ln>
        </p:spPr>
        <p:txBody>
          <a:bodyPr wrap="none" anchor="ctr"/>
          <a:lstStyle/>
          <a:p>
            <a:endParaRPr lang="en-US" sz="3200" kern="1200">
              <a:cs typeface="Arial" charset="0"/>
            </a:endParaRPr>
          </a:p>
        </p:txBody>
      </p:sp>
      <p:sp>
        <p:nvSpPr>
          <p:cNvPr id="8" name="Rectangle 7"/>
          <p:cNvSpPr>
            <a:spLocks noChangeArrowheads="1"/>
          </p:cNvSpPr>
          <p:nvPr/>
        </p:nvSpPr>
        <p:spPr bwMode="auto">
          <a:xfrm>
            <a:off x="1853570" y="4768009"/>
            <a:ext cx="8963656" cy="354373"/>
          </a:xfrm>
          <a:prstGeom prst="rect">
            <a:avLst/>
          </a:prstGeom>
          <a:gradFill rotWithShape="1">
            <a:gsLst>
              <a:gs pos="0">
                <a:srgbClr val="FF6600"/>
              </a:gs>
              <a:gs pos="100000">
                <a:srgbClr val="0099FF"/>
              </a:gs>
            </a:gsLst>
            <a:lin ang="0" scaled="1"/>
          </a:gradFill>
          <a:ln w="9525">
            <a:solidFill>
              <a:schemeClr val="tx1"/>
            </a:solidFill>
            <a:miter lim="800000"/>
            <a:headEnd/>
            <a:tailEnd/>
          </a:ln>
        </p:spPr>
        <p:txBody>
          <a:bodyPr wrap="none" anchor="ctr"/>
          <a:lstStyle/>
          <a:p>
            <a:r>
              <a:rPr lang="en-GB" sz="2400" kern="1200" dirty="0">
                <a:cs typeface="Arial" charset="0"/>
              </a:rPr>
              <a:t>Laissez Faire                           Transactional                         Transformational</a:t>
            </a:r>
          </a:p>
        </p:txBody>
      </p:sp>
      <p:sp>
        <p:nvSpPr>
          <p:cNvPr id="3" name="Rectangle 2"/>
          <p:cNvSpPr/>
          <p:nvPr/>
        </p:nvSpPr>
        <p:spPr>
          <a:xfrm>
            <a:off x="7722964" y="6154006"/>
            <a:ext cx="1547218" cy="240066"/>
          </a:xfrm>
          <a:prstGeom prst="rect">
            <a:avLst/>
          </a:prstGeom>
        </p:spPr>
        <p:txBody>
          <a:bodyPr wrap="none">
            <a:spAutoFit/>
          </a:bodyPr>
          <a:lstStyle/>
          <a:p>
            <a:pPr>
              <a:lnSpc>
                <a:spcPct val="80000"/>
              </a:lnSpc>
            </a:pPr>
            <a:r>
              <a:rPr lang="en-GB" sz="1200" dirty="0">
                <a:latin typeface="Arial" charset="0"/>
                <a:ea typeface="MS PGothic" charset="0"/>
              </a:rPr>
              <a:t>Bass &amp; </a:t>
            </a:r>
            <a:r>
              <a:rPr lang="en-GB" sz="1200" dirty="0" err="1">
                <a:latin typeface="Arial" charset="0"/>
                <a:ea typeface="MS PGothic" charset="0"/>
              </a:rPr>
              <a:t>Avolio</a:t>
            </a:r>
            <a:r>
              <a:rPr lang="en-GB" sz="1200" dirty="0">
                <a:latin typeface="Arial" charset="0"/>
                <a:ea typeface="MS PGothic" charset="0"/>
              </a:rPr>
              <a:t>, 1990</a:t>
            </a:r>
          </a:p>
        </p:txBody>
      </p:sp>
    </p:spTree>
    <p:extLst>
      <p:ext uri="{BB962C8B-B14F-4D97-AF65-F5344CB8AC3E}">
        <p14:creationId xmlns:p14="http://schemas.microsoft.com/office/powerpoint/2010/main" val="192492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0" y="2700866"/>
            <a:ext cx="2192689" cy="1456267"/>
          </a:xfrm>
        </p:spPr>
        <p:txBody>
          <a:bodyPr/>
          <a:lstStyle/>
          <a:p>
            <a:pPr algn="ctr"/>
            <a:r>
              <a:rPr lang="en-US" dirty="0"/>
              <a:t>Cultural</a:t>
            </a:r>
            <a:br>
              <a:rPr lang="en-US" dirty="0"/>
            </a:br>
            <a:r>
              <a:rPr lang="en-US" dirty="0"/>
              <a:t> </a:t>
            </a:r>
            <a:r>
              <a:rPr lang="en-US" dirty="0" err="1"/>
              <a:t>WEb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4222" y="82907"/>
            <a:ext cx="9798755" cy="6692186"/>
          </a:xfrm>
        </p:spPr>
      </p:pic>
    </p:spTree>
    <p:extLst>
      <p:ext uri="{BB962C8B-B14F-4D97-AF65-F5344CB8AC3E}">
        <p14:creationId xmlns:p14="http://schemas.microsoft.com/office/powerpoint/2010/main" val="1754502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6" y="595312"/>
            <a:ext cx="4243386" cy="1456267"/>
          </a:xfrm>
        </p:spPr>
        <p:txBody>
          <a:bodyPr/>
          <a:lstStyle/>
          <a:p>
            <a:r>
              <a:rPr lang="en-US" dirty="0"/>
              <a:t>Cultural iceberg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9356" y="60271"/>
            <a:ext cx="4360127" cy="6742466"/>
          </a:xfrm>
        </p:spPr>
      </p:pic>
    </p:spTree>
    <p:extLst>
      <p:ext uri="{BB962C8B-B14F-4D97-AF65-F5344CB8AC3E}">
        <p14:creationId xmlns:p14="http://schemas.microsoft.com/office/powerpoint/2010/main" val="48365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Are leaders born or made ?</a:t>
            </a:r>
          </a:p>
        </p:txBody>
      </p:sp>
      <p:sp>
        <p:nvSpPr>
          <p:cNvPr id="5" name="Content Placeholder 2"/>
          <p:cNvSpPr txBox="1">
            <a:spLocks/>
          </p:cNvSpPr>
          <p:nvPr/>
        </p:nvSpPr>
        <p:spPr>
          <a:xfrm>
            <a:off x="2314711" y="2170203"/>
            <a:ext cx="2890566" cy="16272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GB" sz="2000" dirty="0"/>
              <a:t>Mahatma Gandhi </a:t>
            </a:r>
          </a:p>
          <a:p>
            <a:pPr marL="0" indent="0">
              <a:buFont typeface="Wingdings 3" charset="2"/>
              <a:buNone/>
            </a:pPr>
            <a:r>
              <a:rPr lang="en-GB" sz="1400" dirty="0"/>
              <a:t>Mahatma Gandhi led India against the rule of the British. </a:t>
            </a:r>
          </a:p>
          <a:p>
            <a:pPr marL="0" indent="0">
              <a:buFont typeface="Wingdings 3" charset="2"/>
              <a:buNone/>
            </a:pPr>
            <a:r>
              <a:rPr lang="en-GB" sz="1400" dirty="0"/>
              <a:t>He fought silently and practiced </a:t>
            </a:r>
            <a:r>
              <a:rPr lang="en-GB" sz="1400" dirty="0" err="1"/>
              <a:t>ahinsa</a:t>
            </a:r>
            <a:r>
              <a:rPr lang="en-GB" sz="1400" dirty="0"/>
              <a:t> or non-violence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96" y="1837869"/>
            <a:ext cx="1762125" cy="2590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408" y="4218465"/>
            <a:ext cx="2016224" cy="25155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rot="10800000" flipV="1">
            <a:off x="5023155" y="5245438"/>
            <a:ext cx="2366129" cy="646331"/>
          </a:xfrm>
          <a:prstGeom prst="rect">
            <a:avLst/>
          </a:prstGeom>
        </p:spPr>
        <p:txBody>
          <a:bodyPr wrap="square">
            <a:spAutoFit/>
          </a:bodyPr>
          <a:lstStyle/>
          <a:p>
            <a:r>
              <a:rPr lang="en-GB" sz="1200" dirty="0"/>
              <a:t>Nelson Mandela was the leader and the face of the Anti- Apartheid movement </a:t>
            </a:r>
          </a:p>
        </p:txBody>
      </p:sp>
      <p:sp>
        <p:nvSpPr>
          <p:cNvPr id="10" name="Rectangle 9"/>
          <p:cNvSpPr/>
          <p:nvPr/>
        </p:nvSpPr>
        <p:spPr>
          <a:xfrm>
            <a:off x="8339052" y="5245438"/>
            <a:ext cx="2819445" cy="1107996"/>
          </a:xfrm>
          <a:prstGeom prst="rect">
            <a:avLst/>
          </a:prstGeom>
        </p:spPr>
        <p:txBody>
          <a:bodyPr wrap="square">
            <a:spAutoFit/>
          </a:bodyPr>
          <a:lstStyle/>
          <a:p>
            <a:endParaRPr lang="en-GB" sz="1200" dirty="0"/>
          </a:p>
          <a:p>
            <a:r>
              <a:rPr lang="en-GB" sz="1200" dirty="0"/>
              <a:t>Richard Branson has one of the world's most widely recognized personal brands</a:t>
            </a:r>
          </a:p>
          <a:p>
            <a:endParaRPr lang="en-GB"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8603" y="1850541"/>
            <a:ext cx="4220344" cy="3350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76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man theory</a:t>
            </a:r>
          </a:p>
        </p:txBody>
      </p:sp>
      <p:sp>
        <p:nvSpPr>
          <p:cNvPr id="3" name="Content Placeholder 2"/>
          <p:cNvSpPr>
            <a:spLocks noGrp="1"/>
          </p:cNvSpPr>
          <p:nvPr>
            <p:ph idx="1"/>
          </p:nvPr>
        </p:nvSpPr>
        <p:spPr>
          <a:xfrm>
            <a:off x="1263738" y="1841500"/>
            <a:ext cx="7813153" cy="3416300"/>
          </a:xfrm>
        </p:spPr>
        <p:txBody>
          <a:bodyPr/>
          <a:lstStyle/>
          <a:p>
            <a:r>
              <a:rPr lang="en-US" dirty="0"/>
              <a:t>The leaders are born and not made and posses certain traits which were inherited</a:t>
            </a:r>
          </a:p>
          <a:p>
            <a:r>
              <a:rPr lang="en-US" dirty="0"/>
              <a:t>Great leaders can arise when there is a great need.</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827" y="1575967"/>
            <a:ext cx="2376264" cy="4824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1263738" y="2313606"/>
            <a:ext cx="1415067" cy="369332"/>
          </a:xfrm>
          <a:prstGeom prst="rect">
            <a:avLst/>
          </a:prstGeom>
        </p:spPr>
        <p:txBody>
          <a:bodyPr wrap="none">
            <a:spAutoFit/>
          </a:bodyPr>
          <a:lstStyle/>
          <a:p>
            <a:r>
              <a:rPr lang="en-US" b="1"/>
              <a:t>Assumptions</a:t>
            </a:r>
            <a:endParaRPr lang="en-US" b="1" dirty="0"/>
          </a:p>
        </p:txBody>
      </p:sp>
    </p:spTree>
    <p:extLst>
      <p:ext uri="{BB962C8B-B14F-4D97-AF65-F5344CB8AC3E}">
        <p14:creationId xmlns:p14="http://schemas.microsoft.com/office/powerpoint/2010/main" val="1405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Trait Theory of Leadership</a:t>
            </a:r>
          </a:p>
        </p:txBody>
      </p:sp>
      <p:sp>
        <p:nvSpPr>
          <p:cNvPr id="3" name="Content Placeholder 2"/>
          <p:cNvSpPr>
            <a:spLocks noGrp="1"/>
          </p:cNvSpPr>
          <p:nvPr>
            <p:ph idx="1"/>
          </p:nvPr>
        </p:nvSpPr>
        <p:spPr/>
        <p:txBody>
          <a:bodyPr/>
          <a:lstStyle/>
          <a:p>
            <a:r>
              <a:rPr lang="en-US" dirty="0"/>
              <a:t>Based on the characteristics of many leaders - both successful and unsuccessful - and is used to predict leadership effectiveness. </a:t>
            </a:r>
          </a:p>
          <a:p>
            <a:endParaRPr lang="en-US" dirty="0"/>
          </a:p>
        </p:txBody>
      </p:sp>
    </p:spTree>
    <p:extLst>
      <p:ext uri="{BB962C8B-B14F-4D97-AF65-F5344CB8AC3E}">
        <p14:creationId xmlns:p14="http://schemas.microsoft.com/office/powerpoint/2010/main" val="183357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Trait Theory of Leadership</a:t>
            </a:r>
          </a:p>
        </p:txBody>
      </p:sp>
      <p:sp>
        <p:nvSpPr>
          <p:cNvPr id="3" name="Content Placeholder 2"/>
          <p:cNvSpPr>
            <a:spLocks noGrp="1"/>
          </p:cNvSpPr>
          <p:nvPr>
            <p:ph idx="1"/>
          </p:nvPr>
        </p:nvSpPr>
        <p:spPr/>
        <p:txBody>
          <a:bodyPr>
            <a:normAutofit/>
          </a:bodyPr>
          <a:lstStyle/>
          <a:p>
            <a:pPr marL="0" indent="0">
              <a:buNone/>
            </a:pPr>
            <a:r>
              <a:rPr lang="en-US" dirty="0"/>
              <a:t>Scholars taking the trait approach attempted to identify</a:t>
            </a:r>
          </a:p>
          <a:p>
            <a:endParaRPr lang="en-US" dirty="0"/>
          </a:p>
          <a:p>
            <a:r>
              <a:rPr lang="en-US" dirty="0"/>
              <a:t> Physiological (appearance, height, and weight),</a:t>
            </a:r>
          </a:p>
          <a:p>
            <a:r>
              <a:rPr lang="en-US" dirty="0"/>
              <a:t> Demographic (age, education and socioeconomic background)</a:t>
            </a:r>
          </a:p>
          <a:p>
            <a:r>
              <a:rPr lang="en-US" dirty="0"/>
              <a:t> Personality, (self-confidence, and aggressiveness), </a:t>
            </a:r>
          </a:p>
          <a:p>
            <a:r>
              <a:rPr lang="en-US" dirty="0"/>
              <a:t> Intellective (intelligence, decisiveness, judgment, and knowledge), </a:t>
            </a:r>
          </a:p>
          <a:p>
            <a:r>
              <a:rPr lang="en-US" dirty="0"/>
              <a:t> Task-related (achievement drive, initiative, and persistence), and</a:t>
            </a:r>
          </a:p>
          <a:p>
            <a:r>
              <a:rPr lang="en-US" dirty="0"/>
              <a:t> Social characteristics (sociability and cooperativeness) with leader emergence and leader effectiveness.</a:t>
            </a:r>
          </a:p>
          <a:p>
            <a:endParaRPr lang="en-US" dirty="0"/>
          </a:p>
        </p:txBody>
      </p:sp>
    </p:spTree>
    <p:extLst>
      <p:ext uri="{BB962C8B-B14F-4D97-AF65-F5344CB8AC3E}">
        <p14:creationId xmlns:p14="http://schemas.microsoft.com/office/powerpoint/2010/main" val="276448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charset="0"/>
                <a:cs typeface="Arial" charset="0"/>
              </a:rPr>
              <a:t>Leadership requires two types of skills</a:t>
            </a:r>
            <a:br>
              <a:rPr lang="en-GB" dirty="0">
                <a:cs typeface="Arial" charset="0"/>
              </a:rPr>
            </a:br>
            <a:endParaRPr lang="en-US" dirty="0"/>
          </a:p>
        </p:txBody>
      </p:sp>
      <p:sp>
        <p:nvSpPr>
          <p:cNvPr id="5" name="Rectangle 3"/>
          <p:cNvSpPr>
            <a:spLocks noChangeArrowheads="1"/>
          </p:cNvSpPr>
          <p:nvPr/>
        </p:nvSpPr>
        <p:spPr bwMode="auto">
          <a:xfrm>
            <a:off x="1824027" y="2706092"/>
            <a:ext cx="2786063" cy="230832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a:spcAft>
                <a:spcPct val="40000"/>
              </a:spcAft>
            </a:pPr>
            <a:endParaRPr lang="en-GB" sz="2000" b="1" dirty="0">
              <a:latin typeface="Arial" charset="0"/>
              <a:cs typeface="Arial" charset="0"/>
            </a:endParaRPr>
          </a:p>
          <a:p>
            <a:pPr>
              <a:spcAft>
                <a:spcPct val="40000"/>
              </a:spcAft>
            </a:pPr>
            <a:r>
              <a:rPr lang="en-GB" sz="2000" dirty="0">
                <a:latin typeface="Arial" charset="0"/>
                <a:cs typeface="Arial" charset="0"/>
              </a:rPr>
              <a:t>Developing a direction and vision. </a:t>
            </a:r>
          </a:p>
          <a:p>
            <a:pPr>
              <a:spcAft>
                <a:spcPct val="40000"/>
              </a:spcAft>
            </a:pPr>
            <a:endParaRPr lang="en-GB" sz="2000" dirty="0">
              <a:latin typeface="Arial" charset="0"/>
              <a:cs typeface="Arial" charset="0"/>
            </a:endParaRPr>
          </a:p>
          <a:p>
            <a:pPr>
              <a:spcAft>
                <a:spcPct val="40000"/>
              </a:spcAft>
            </a:pPr>
            <a:r>
              <a:rPr lang="en-GB" sz="2000" dirty="0">
                <a:latin typeface="Arial" charset="0"/>
                <a:cs typeface="Arial" charset="0"/>
              </a:rPr>
              <a:t>Making strategic decisions.</a:t>
            </a:r>
          </a:p>
        </p:txBody>
      </p:sp>
      <p:sp>
        <p:nvSpPr>
          <p:cNvPr id="6" name="Oval 3"/>
          <p:cNvSpPr>
            <a:spLocks noChangeArrowheads="1"/>
          </p:cNvSpPr>
          <p:nvPr/>
        </p:nvSpPr>
        <p:spPr bwMode="auto">
          <a:xfrm>
            <a:off x="4853190" y="1969134"/>
            <a:ext cx="2143125" cy="428625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GB" b="1" dirty="0">
                <a:solidFill>
                  <a:srgbClr val="000000"/>
                </a:solidFill>
                <a:effectLst>
                  <a:outerShdw blurRad="38100" dist="38100" dir="2700000" algn="tl">
                    <a:srgbClr val="DDDDDD"/>
                  </a:outerShdw>
                </a:effectLst>
                <a:latin typeface="Arial" charset="0"/>
                <a:ea typeface="ＭＳ Ｐゴシック" charset="0"/>
                <a:cs typeface="Arial" charset="0"/>
              </a:rPr>
              <a:t>LEADERSHIP</a:t>
            </a:r>
          </a:p>
        </p:txBody>
      </p:sp>
      <p:sp>
        <p:nvSpPr>
          <p:cNvPr id="7" name="Rectangle 6"/>
          <p:cNvSpPr>
            <a:spLocks noChangeArrowheads="1"/>
          </p:cNvSpPr>
          <p:nvPr/>
        </p:nvSpPr>
        <p:spPr bwMode="auto">
          <a:xfrm>
            <a:off x="7568616" y="2719105"/>
            <a:ext cx="2387600" cy="243143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endParaRPr lang="en-GB" sz="3600" b="1" u="sng" dirty="0">
              <a:cs typeface="Arial" charset="0"/>
            </a:endParaRPr>
          </a:p>
          <a:p>
            <a:pPr>
              <a:spcAft>
                <a:spcPct val="40000"/>
              </a:spcAft>
            </a:pPr>
            <a:r>
              <a:rPr lang="en-GB" sz="2000" dirty="0">
                <a:latin typeface="Arial" charset="0"/>
                <a:cs typeface="Arial" charset="0"/>
              </a:rPr>
              <a:t>Influencing others.</a:t>
            </a:r>
          </a:p>
          <a:p>
            <a:pPr>
              <a:spcAft>
                <a:spcPct val="40000"/>
              </a:spcAft>
            </a:pPr>
            <a:endParaRPr lang="en-GB" sz="2000" dirty="0">
              <a:latin typeface="Arial" charset="0"/>
              <a:cs typeface="Arial" charset="0"/>
            </a:endParaRPr>
          </a:p>
          <a:p>
            <a:pPr>
              <a:spcAft>
                <a:spcPct val="40000"/>
              </a:spcAft>
            </a:pPr>
            <a:r>
              <a:rPr lang="en-GB" sz="2000" dirty="0">
                <a:latin typeface="Arial" charset="0"/>
                <a:cs typeface="Arial" charset="0"/>
              </a:rPr>
              <a:t>Interacting with peers, employees, clients, superiors</a:t>
            </a:r>
            <a:endParaRPr lang="en-GB" sz="2000" dirty="0">
              <a:latin typeface="Arial" charset="0"/>
            </a:endParaRPr>
          </a:p>
        </p:txBody>
      </p:sp>
      <p:sp>
        <p:nvSpPr>
          <p:cNvPr id="3" name="Rectangle 2"/>
          <p:cNvSpPr/>
          <p:nvPr/>
        </p:nvSpPr>
        <p:spPr>
          <a:xfrm>
            <a:off x="1842231" y="2706092"/>
            <a:ext cx="2809423" cy="369332"/>
          </a:xfrm>
          <a:prstGeom prst="rect">
            <a:avLst/>
          </a:prstGeom>
        </p:spPr>
        <p:txBody>
          <a:bodyPr wrap="none">
            <a:spAutoFit/>
          </a:bodyPr>
          <a:lstStyle/>
          <a:p>
            <a:r>
              <a:rPr lang="en-GB" b="1" dirty="0">
                <a:solidFill>
                  <a:srgbClr val="FFFF00"/>
                </a:solidFill>
                <a:latin typeface="Arial" charset="0"/>
                <a:cs typeface="Arial" charset="0"/>
              </a:rPr>
              <a:t>INTELLECTUAL SKILLS</a:t>
            </a:r>
          </a:p>
        </p:txBody>
      </p:sp>
      <p:sp>
        <p:nvSpPr>
          <p:cNvPr id="4" name="Rectangle 3"/>
          <p:cNvSpPr/>
          <p:nvPr/>
        </p:nvSpPr>
        <p:spPr>
          <a:xfrm>
            <a:off x="7816204" y="2765782"/>
            <a:ext cx="2005677" cy="369332"/>
          </a:xfrm>
          <a:prstGeom prst="rect">
            <a:avLst/>
          </a:prstGeom>
        </p:spPr>
        <p:txBody>
          <a:bodyPr wrap="none">
            <a:spAutoFit/>
          </a:bodyPr>
          <a:lstStyle/>
          <a:p>
            <a:r>
              <a:rPr lang="en-GB" b="1">
                <a:solidFill>
                  <a:srgbClr val="FFFF00"/>
                </a:solidFill>
                <a:latin typeface="Arial" charset="0"/>
                <a:cs typeface="Arial" charset="0"/>
              </a:rPr>
              <a:t>PEOPLE SKILLS</a:t>
            </a:r>
            <a:endParaRPr lang="en-GB" b="1" dirty="0">
              <a:solidFill>
                <a:srgbClr val="FFFF00"/>
              </a:solidFill>
              <a:latin typeface="Arial" charset="0"/>
              <a:cs typeface="Arial" charset="0"/>
            </a:endParaRPr>
          </a:p>
        </p:txBody>
      </p:sp>
    </p:spTree>
    <p:extLst>
      <p:ext uri="{BB962C8B-B14F-4D97-AF65-F5344CB8AC3E}">
        <p14:creationId xmlns:p14="http://schemas.microsoft.com/office/powerpoint/2010/main" val="41079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leaders need power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641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Bases of Power </a:t>
            </a:r>
            <a:br>
              <a:rPr lang="en-GB" dirty="0"/>
            </a:br>
            <a:r>
              <a:rPr lang="en-GB" sz="2000" dirty="0"/>
              <a:t>(French &amp; Raven,1986)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2898248"/>
              </p:ext>
            </p:extLst>
          </p:nvPr>
        </p:nvGraphicFramePr>
        <p:xfrm>
          <a:off x="4664528" y="97971"/>
          <a:ext cx="7396844"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06186" y="5719913"/>
            <a:ext cx="5045529" cy="600164"/>
          </a:xfrm>
          <a:prstGeom prst="rect">
            <a:avLst/>
          </a:prstGeom>
        </p:spPr>
        <p:txBody>
          <a:bodyPr wrap="square">
            <a:spAutoFit/>
          </a:bodyPr>
          <a:lstStyle/>
          <a:p>
            <a:r>
              <a:rPr lang="en-GB" sz="1100" dirty="0"/>
              <a:t>Source: Adapted from the “Bases of Social Power” by J. R French Jr. and B. Raven, 1962, in D. Cartwright (Ed.), Group Dynamics: Research and Theory (pp.259-269), New York: Harper &amp; Row</a:t>
            </a:r>
          </a:p>
        </p:txBody>
      </p:sp>
    </p:spTree>
    <p:extLst>
      <p:ext uri="{BB962C8B-B14F-4D97-AF65-F5344CB8AC3E}">
        <p14:creationId xmlns:p14="http://schemas.microsoft.com/office/powerpoint/2010/main" val="21586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017" y="260785"/>
            <a:ext cx="9836124" cy="980728"/>
          </a:xfrm>
        </p:spPr>
        <p:txBody>
          <a:bodyPr>
            <a:normAutofit/>
          </a:bodyPr>
          <a:lstStyle/>
          <a:p>
            <a:r>
              <a:rPr lang="en-GB" dirty="0"/>
              <a:t>Leaders can draw on four Sources of Power</a:t>
            </a:r>
          </a:p>
        </p:txBody>
      </p:sp>
      <p:graphicFrame>
        <p:nvGraphicFramePr>
          <p:cNvPr id="4" name="Content Placeholder 3"/>
          <p:cNvGraphicFramePr>
            <a:graphicFrameLocks noGrp="1"/>
          </p:cNvGraphicFramePr>
          <p:nvPr>
            <p:ph idx="1"/>
          </p:nvPr>
        </p:nvGraphicFramePr>
        <p:xfrm>
          <a:off x="7464153" y="1484784"/>
          <a:ext cx="8501063"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644462158"/>
              </p:ext>
            </p:extLst>
          </p:nvPr>
        </p:nvGraphicFramePr>
        <p:xfrm>
          <a:off x="3694205" y="1405123"/>
          <a:ext cx="6696744" cy="51810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15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61171</TotalTime>
  <Words>702</Words>
  <Application>Microsoft Macintosh PowerPoint</Application>
  <PresentationFormat>Widescreen</PresentationFormat>
  <Paragraphs>121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 3</vt:lpstr>
      <vt:lpstr>Celestial</vt:lpstr>
      <vt:lpstr>Leadership and Management</vt:lpstr>
      <vt:lpstr>Are leaders born or made ?</vt:lpstr>
      <vt:lpstr>Great man theory</vt:lpstr>
      <vt:lpstr>Trait Theory of Leadership</vt:lpstr>
      <vt:lpstr>Trait Theory of Leadership</vt:lpstr>
      <vt:lpstr>Leadership requires two types of skills </vt:lpstr>
      <vt:lpstr>Do leaders need power ?</vt:lpstr>
      <vt:lpstr>Five Bases of Power  (French &amp; Raven,1986)</vt:lpstr>
      <vt:lpstr>Leaders can draw on four Sources of Power</vt:lpstr>
      <vt:lpstr>Leadership Styles</vt:lpstr>
      <vt:lpstr>Autocratic</vt:lpstr>
      <vt:lpstr>Democratic </vt:lpstr>
      <vt:lpstr>Laissez Faire</vt:lpstr>
      <vt:lpstr> Transformational  Leadership </vt:lpstr>
      <vt:lpstr>Transactional  vs. Transformational Leadership  (Covey, 1972) </vt:lpstr>
      <vt:lpstr>Transformational Leadership Concept</vt:lpstr>
      <vt:lpstr>Cultural  WEb</vt:lpstr>
      <vt:lpstr>Cultural iceberg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Microsoft Office User</cp:lastModifiedBy>
  <cp:revision>146</cp:revision>
  <dcterms:created xsi:type="dcterms:W3CDTF">2015-09-22T16:57:55Z</dcterms:created>
  <dcterms:modified xsi:type="dcterms:W3CDTF">2021-08-04T06:27:15Z</dcterms:modified>
</cp:coreProperties>
</file>