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8" r:id="rId2"/>
    <p:sldId id="316" r:id="rId3"/>
    <p:sldId id="318" r:id="rId4"/>
    <p:sldId id="319" r:id="rId5"/>
    <p:sldId id="414" r:id="rId6"/>
    <p:sldId id="415" r:id="rId7"/>
    <p:sldId id="413" r:id="rId8"/>
    <p:sldId id="416" r:id="rId9"/>
    <p:sldId id="320" r:id="rId10"/>
    <p:sldId id="321" r:id="rId11"/>
    <p:sldId id="322" r:id="rId12"/>
    <p:sldId id="323" r:id="rId13"/>
    <p:sldId id="324" r:id="rId14"/>
    <p:sldId id="423" r:id="rId15"/>
    <p:sldId id="325" r:id="rId16"/>
    <p:sldId id="417" r:id="rId17"/>
    <p:sldId id="418" r:id="rId18"/>
    <p:sldId id="419" r:id="rId19"/>
    <p:sldId id="420" r:id="rId20"/>
    <p:sldId id="421" r:id="rId21"/>
    <p:sldId id="422" r:id="rId22"/>
    <p:sldId id="326" r:id="rId23"/>
    <p:sldId id="327" r:id="rId24"/>
    <p:sldId id="329" r:id="rId25"/>
    <p:sldId id="328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53" r:id="rId34"/>
    <p:sldId id="354" r:id="rId35"/>
    <p:sldId id="355" r:id="rId36"/>
    <p:sldId id="356" r:id="rId37"/>
    <p:sldId id="357" r:id="rId38"/>
    <p:sldId id="41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01" autoAdjust="0"/>
    <p:restoredTop sz="95274" autoAdjust="0"/>
  </p:normalViewPr>
  <p:slideViewPr>
    <p:cSldViewPr snapToGrid="0">
      <p:cViewPr varScale="1">
        <p:scale>
          <a:sx n="110" d="100"/>
          <a:sy n="110" d="100"/>
        </p:scale>
        <p:origin x="200" y="5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Body Composition %</a:t>
            </a:r>
          </a:p>
        </c:rich>
      </c:tx>
      <c:layout>
        <c:manualLayout>
          <c:xMode val="edge"/>
          <c:yMode val="edge"/>
          <c:x val="1.5432098765431201E-4"/>
          <c:y val="1.12241306435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Preterm</c:v>
                </c:pt>
                <c:pt idx="1">
                  <c:v>Term</c:v>
                </c:pt>
                <c:pt idx="2">
                  <c:v>Adult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12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E-1C47-A54A-AE75B04E7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Muscle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Preterm</c:v>
                </c:pt>
                <c:pt idx="1">
                  <c:v>Term</c:v>
                </c:pt>
                <c:pt idx="2">
                  <c:v>Adult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FE-1C47-A54A-AE75B04E77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Water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Preterm</c:v>
                </c:pt>
                <c:pt idx="1">
                  <c:v>Term</c:v>
                </c:pt>
                <c:pt idx="2">
                  <c:v>Adult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80</c:v>
                </c:pt>
                <c:pt idx="1">
                  <c:v>75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FE-1C47-A54A-AE75B04E7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2568944"/>
        <c:axId val="-2102562816"/>
      </c:barChart>
      <c:catAx>
        <c:axId val="-2102568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K"/>
          </a:p>
        </c:txPr>
        <c:crossAx val="-2102562816"/>
        <c:crosses val="autoZero"/>
        <c:auto val="1"/>
        <c:lblAlgn val="ctr"/>
        <c:lblOffset val="100"/>
        <c:noMultiLvlLbl val="0"/>
      </c:catAx>
      <c:valAx>
        <c:axId val="-210256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K"/>
          </a:p>
        </c:txPr>
        <c:crossAx val="-210256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Body</a:t>
            </a:r>
            <a:r>
              <a:rPr lang="en-US" baseline="0" dirty="0"/>
              <a:t> composition (%)</a:t>
            </a:r>
            <a:endParaRPr lang="en-US" dirty="0"/>
          </a:p>
        </c:rich>
      </c:tx>
      <c:layout>
        <c:manualLayout>
          <c:xMode val="edge"/>
          <c:yMode val="edge"/>
          <c:x val="1.00685331000294E-3"/>
          <c:y val="2.806032660894490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Preterm</c:v>
                </c:pt>
                <c:pt idx="1">
                  <c:v>Term</c:v>
                </c:pt>
                <c:pt idx="2">
                  <c:v>Adult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D-6043-912E-7BE682819F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Preterm</c:v>
                </c:pt>
                <c:pt idx="1">
                  <c:v>Term</c:v>
                </c:pt>
                <c:pt idx="2">
                  <c:v>Adult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</c:v>
                </c:pt>
                <c:pt idx="1">
                  <c:v>45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1D-6043-912E-7BE682819F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Preterm</c:v>
                </c:pt>
                <c:pt idx="1">
                  <c:v>Term</c:v>
                </c:pt>
                <c:pt idx="2">
                  <c:v>Adult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01D-6043-912E-7BE682819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2851072"/>
        <c:axId val="-2102639168"/>
      </c:barChart>
      <c:catAx>
        <c:axId val="-2102851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K"/>
          </a:p>
        </c:txPr>
        <c:crossAx val="-2102639168"/>
        <c:crosses val="autoZero"/>
        <c:auto val="1"/>
        <c:lblAlgn val="ctr"/>
        <c:lblOffset val="100"/>
        <c:noMultiLvlLbl val="0"/>
      </c:catAx>
      <c:valAx>
        <c:axId val="-210263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K"/>
          </a:p>
        </c:txPr>
        <c:crossAx val="-210285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4054656362399099"/>
          <c:y val="0.91611464786610097"/>
          <c:w val="0.39761045494313202"/>
          <c:h val="6.1437090846743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GFR mL/min/1.73m</a:t>
            </a:r>
            <a:r>
              <a:rPr lang="en-US" baseline="30000"/>
              <a:t>2</a:t>
            </a:r>
            <a:endParaRPr lang="en-US" baseline="30000" dirty="0"/>
          </a:p>
        </c:rich>
      </c:tx>
      <c:layout>
        <c:manualLayout>
          <c:xMode val="edge"/>
          <c:yMode val="edge"/>
          <c:x val="9.18149120248836E-4"/>
          <c:y val="2.8060326608944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K"/>
        </a:p>
      </c:txPr>
    </c:title>
    <c:autoTitleDeleted val="0"/>
    <c:plotArea>
      <c:layout>
        <c:manualLayout>
          <c:layoutTarget val="inner"/>
          <c:xMode val="edge"/>
          <c:yMode val="edge"/>
          <c:x val="0.22731238456304101"/>
          <c:y val="0.145156069548072"/>
          <c:w val="0.542749343832021"/>
          <c:h val="0.70143635730119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GFR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 day</c:v>
                </c:pt>
                <c:pt idx="1">
                  <c:v>5 day</c:v>
                </c:pt>
                <c:pt idx="2">
                  <c:v>3 months</c:v>
                </c:pt>
                <c:pt idx="3">
                  <c:v>6 months</c:v>
                </c:pt>
                <c:pt idx="4">
                  <c:v>1 year</c:v>
                </c:pt>
                <c:pt idx="5">
                  <c:v>2 year</c:v>
                </c:pt>
                <c:pt idx="6">
                  <c:v>Adult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110</c:v>
                </c:pt>
                <c:pt idx="5">
                  <c:v>130</c:v>
                </c:pt>
                <c:pt idx="6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F-9D42-839A-A0236DEB24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 day</c:v>
                </c:pt>
                <c:pt idx="1">
                  <c:v>5 day</c:v>
                </c:pt>
                <c:pt idx="2">
                  <c:v>3 months</c:v>
                </c:pt>
                <c:pt idx="3">
                  <c:v>6 months</c:v>
                </c:pt>
                <c:pt idx="4">
                  <c:v>1 year</c:v>
                </c:pt>
                <c:pt idx="5">
                  <c:v>2 year</c:v>
                </c:pt>
                <c:pt idx="6">
                  <c:v>Adult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E7BF-9D42-839A-A0236DEB24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 day</c:v>
                </c:pt>
                <c:pt idx="1">
                  <c:v>5 day</c:v>
                </c:pt>
                <c:pt idx="2">
                  <c:v>3 months</c:v>
                </c:pt>
                <c:pt idx="3">
                  <c:v>6 months</c:v>
                </c:pt>
                <c:pt idx="4">
                  <c:v>1 year</c:v>
                </c:pt>
                <c:pt idx="5">
                  <c:v>2 year</c:v>
                </c:pt>
                <c:pt idx="6">
                  <c:v>Adult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E7BF-9D42-839A-A0236DEB2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2026976"/>
        <c:axId val="-2101993728"/>
      </c:barChart>
      <c:catAx>
        <c:axId val="-2102026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K"/>
          </a:p>
        </c:txPr>
        <c:crossAx val="-2101993728"/>
        <c:crosses val="autoZero"/>
        <c:auto val="1"/>
        <c:lblAlgn val="ctr"/>
        <c:lblOffset val="100"/>
        <c:noMultiLvlLbl val="0"/>
      </c:catAx>
      <c:valAx>
        <c:axId val="-210199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K"/>
          </a:p>
        </c:txPr>
        <c:crossAx val="-210202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8/4/21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8/4/21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Phase 3: end-tidal CO2</a:t>
            </a:r>
          </a:p>
          <a:p>
            <a:r>
              <a:rPr lang="en-US" dirty="0" err="1"/>
              <a:t>Accurracy</a:t>
            </a:r>
            <a:r>
              <a:rPr lang="en-US" baseline="0" dirty="0"/>
              <a:t> of EtCO2 to confirm tracheal location of an ETT  is 100% sensitive and specific if patient not in cardiac arrest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A7417-15EA-4746-ACF8-0C6F0814BF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1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8/4/21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8/4/21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8/4/21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8/4/21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8/4/21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8/4/21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8/4/21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8/4/21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8/4/21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8/4/21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8/4/21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Paediatric</a:t>
            </a:r>
            <a:r>
              <a:rPr lang="en-US" dirty="0"/>
              <a:t> </a:t>
            </a:r>
            <a:r>
              <a:rPr lang="en-US" dirty="0" err="1"/>
              <a:t>anaesthesia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Dr. Kapila Hettiarachchi</a:t>
            </a:r>
          </a:p>
          <a:p>
            <a:r>
              <a:rPr lang="en-US" dirty="0"/>
              <a:t>Lead – </a:t>
            </a:r>
            <a:r>
              <a:rPr lang="en-US" dirty="0" err="1"/>
              <a:t>Anaesthesia</a:t>
            </a:r>
            <a:r>
              <a:rPr lang="en-US" dirty="0"/>
              <a:t> and SICU</a:t>
            </a:r>
          </a:p>
          <a:p>
            <a:r>
              <a:rPr lang="en-US" dirty="0"/>
              <a:t>SBSCH- </a:t>
            </a:r>
            <a:r>
              <a:rPr lang="en-US" dirty="0" err="1"/>
              <a:t>Peradeniya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Anatomically different</a:t>
            </a:r>
          </a:p>
        </p:txBody>
      </p:sp>
      <p:pic>
        <p:nvPicPr>
          <p:cNvPr id="4" name="Picture 1026" descr="PedsXR 0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7"/>
          <a:stretch>
            <a:fillRect/>
          </a:stretch>
        </p:blipFill>
        <p:spPr>
          <a:xfrm>
            <a:off x="2590800" y="1242745"/>
            <a:ext cx="7010400" cy="53911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9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j-cs"/>
              </a:rPr>
              <a:t>Airway Shape</a:t>
            </a:r>
          </a:p>
        </p:txBody>
      </p:sp>
      <p:pic>
        <p:nvPicPr>
          <p:cNvPr id="99330" name="Picture 1027" descr="PedsXR 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52"/>
          <a:stretch>
            <a:fillRect/>
          </a:stretch>
        </p:blipFill>
        <p:spPr>
          <a:xfrm>
            <a:off x="3352800" y="1524000"/>
            <a:ext cx="5773738" cy="44021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3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dirty="0">
                <a:latin typeface="Calibri" charset="0"/>
              </a:rPr>
              <a:t>    ETT : sizes (</a:t>
            </a:r>
            <a:r>
              <a:rPr lang="en-US" sz="6000" dirty="0" err="1">
                <a:latin typeface="Calibri" charset="0"/>
              </a:rPr>
              <a:t>pediartics</a:t>
            </a:r>
            <a:r>
              <a:rPr lang="en-US" sz="6000" dirty="0">
                <a:latin typeface="Calibri" charset="0"/>
              </a:rPr>
              <a:t>)</a:t>
            </a:r>
          </a:p>
        </p:txBody>
      </p:sp>
      <p:pic>
        <p:nvPicPr>
          <p:cNvPr id="89090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5300" y="1628776"/>
            <a:ext cx="7632700" cy="6264275"/>
          </a:xfrm>
          <a:noFill/>
        </p:spPr>
      </p:pic>
    </p:spTree>
    <p:extLst>
      <p:ext uri="{BB962C8B-B14F-4D97-AF65-F5344CB8AC3E}">
        <p14:creationId xmlns:p14="http://schemas.microsoft.com/office/powerpoint/2010/main" val="1772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Capnography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of capnography was mandated for all anesthesia procedures from moderate sedation to general anesthesia</a:t>
            </a:r>
          </a:p>
        </p:txBody>
      </p:sp>
    </p:spTree>
    <p:extLst>
      <p:ext uri="{BB962C8B-B14F-4D97-AF65-F5344CB8AC3E}">
        <p14:creationId xmlns:p14="http://schemas.microsoft.com/office/powerpoint/2010/main" val="11982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Capnography</a:t>
            </a:r>
            <a:endParaRPr lang="en-US" baseline="-25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Refers to the noninvasive measurement of the partial pressure of carbon dioxide in exhaled breath expressed as the CO</a:t>
            </a:r>
            <a:r>
              <a:rPr lang="en-US" baseline="-25000" dirty="0"/>
              <a:t>2</a:t>
            </a:r>
            <a:r>
              <a:rPr lang="en-US" dirty="0"/>
              <a:t> over time</a:t>
            </a:r>
          </a:p>
          <a:p>
            <a:pPr lvl="1"/>
            <a:r>
              <a:rPr lang="en-US" dirty="0"/>
              <a:t>Represented by waveform or </a:t>
            </a:r>
            <a:r>
              <a:rPr lang="en-US" dirty="0" err="1"/>
              <a:t>capnogram</a:t>
            </a:r>
            <a:endParaRPr lang="en-US" dirty="0"/>
          </a:p>
          <a:p>
            <a:pPr lvl="1"/>
            <a:r>
              <a:rPr lang="en-US" dirty="0"/>
              <a:t>Four phases</a:t>
            </a:r>
          </a:p>
          <a:p>
            <a:pPr lvl="2"/>
            <a:r>
              <a:rPr lang="en-US" dirty="0"/>
              <a:t>Phase 1: beginning of exhalation</a:t>
            </a:r>
          </a:p>
          <a:p>
            <a:pPr lvl="2"/>
            <a:r>
              <a:rPr lang="en-US" dirty="0"/>
              <a:t>Phase 2: rise in CO</a:t>
            </a:r>
            <a:r>
              <a:rPr lang="en-US" baseline="-25000" dirty="0"/>
              <a:t>2</a:t>
            </a:r>
            <a:r>
              <a:rPr lang="en-US" dirty="0"/>
              <a:t> in the breath stream as it reaches the upper airway</a:t>
            </a:r>
          </a:p>
          <a:p>
            <a:pPr lvl="2"/>
            <a:r>
              <a:rPr lang="en-US" dirty="0"/>
              <a:t>Phase 3: Maximum CO</a:t>
            </a:r>
            <a:r>
              <a:rPr lang="en-US" baseline="-25000" dirty="0"/>
              <a:t>2</a:t>
            </a:r>
            <a:r>
              <a:rPr lang="en-US" dirty="0"/>
              <a:t> concentration at the end of the tidal breath</a:t>
            </a:r>
          </a:p>
          <a:p>
            <a:pPr lvl="2"/>
            <a:r>
              <a:rPr lang="en-US" dirty="0"/>
              <a:t>Phase 4: inspiratory cycle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238" y="4748419"/>
            <a:ext cx="4762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9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Capnography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390195"/>
            <a:ext cx="7184035" cy="5388026"/>
          </a:xfrm>
        </p:spPr>
      </p:pic>
    </p:spTree>
    <p:extLst>
      <p:ext uri="{BB962C8B-B14F-4D97-AF65-F5344CB8AC3E}">
        <p14:creationId xmlns:p14="http://schemas.microsoft.com/office/powerpoint/2010/main" val="5245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2628900"/>
            <a:ext cx="5219700" cy="1866900"/>
          </a:xfrm>
        </p:spPr>
      </p:pic>
    </p:spTree>
    <p:extLst>
      <p:ext uri="{BB962C8B-B14F-4D97-AF65-F5344CB8AC3E}">
        <p14:creationId xmlns:p14="http://schemas.microsoft.com/office/powerpoint/2010/main" val="19393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12334"/>
            <a:ext cx="7936405" cy="2113612"/>
          </a:xfrm>
        </p:spPr>
      </p:pic>
    </p:spTree>
    <p:extLst>
      <p:ext uri="{BB962C8B-B14F-4D97-AF65-F5344CB8AC3E}">
        <p14:creationId xmlns:p14="http://schemas.microsoft.com/office/powerpoint/2010/main" val="928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12334"/>
            <a:ext cx="7030932" cy="2803473"/>
          </a:xfrm>
        </p:spPr>
      </p:pic>
    </p:spTree>
    <p:extLst>
      <p:ext uri="{BB962C8B-B14F-4D97-AF65-F5344CB8AC3E}">
        <p14:creationId xmlns:p14="http://schemas.microsoft.com/office/powerpoint/2010/main" val="8842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12334"/>
            <a:ext cx="7383352" cy="2374900"/>
          </a:xfrm>
        </p:spPr>
      </p:pic>
    </p:spTree>
    <p:extLst>
      <p:ext uri="{BB962C8B-B14F-4D97-AF65-F5344CB8AC3E}">
        <p14:creationId xmlns:p14="http://schemas.microsoft.com/office/powerpoint/2010/main" val="3234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Paediatric</a:t>
            </a:r>
            <a:r>
              <a:rPr lang="en-US" dirty="0"/>
              <a:t> </a:t>
            </a:r>
            <a:r>
              <a:rPr lang="en-US" dirty="0" err="1"/>
              <a:t>anaesthesiology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 is not a little adult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12334"/>
            <a:ext cx="6746250" cy="2045637"/>
          </a:xfrm>
        </p:spPr>
      </p:pic>
    </p:spTree>
    <p:extLst>
      <p:ext uri="{BB962C8B-B14F-4D97-AF65-F5344CB8AC3E}">
        <p14:creationId xmlns:p14="http://schemas.microsoft.com/office/powerpoint/2010/main" val="13569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12334"/>
            <a:ext cx="6600489" cy="2342109"/>
          </a:xfrm>
        </p:spPr>
      </p:pic>
    </p:spTree>
    <p:extLst>
      <p:ext uri="{BB962C8B-B14F-4D97-AF65-F5344CB8AC3E}">
        <p14:creationId xmlns:p14="http://schemas.microsoft.com/office/powerpoint/2010/main" val="25054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95366"/>
            <a:ext cx="8229600" cy="888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Hagen </a:t>
            </a:r>
            <a:r>
              <a:rPr lang="en-US" sz="4000" dirty="0" err="1"/>
              <a:t>Poiseuille’s</a:t>
            </a:r>
            <a:r>
              <a:rPr lang="en-US" sz="4000" dirty="0"/>
              <a:t> law</a:t>
            </a:r>
          </a:p>
        </p:txBody>
      </p:sp>
      <p:pic>
        <p:nvPicPr>
          <p:cNvPr id="4" name="Picture 4" descr="C:\Documents and Settings\EliGeffen\Desktop\AirwayMitmax\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4" y="2214526"/>
            <a:ext cx="7043737" cy="40274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FRC –low</a:t>
            </a:r>
          </a:p>
          <a:p>
            <a:r>
              <a:rPr lang="en-US" sz="4000" dirty="0" err="1"/>
              <a:t>Hb</a:t>
            </a:r>
            <a:r>
              <a:rPr lang="en-US" sz="4000" dirty="0"/>
              <a:t> P</a:t>
            </a:r>
            <a:r>
              <a:rPr lang="en-US" sz="4000" baseline="-25000" dirty="0"/>
              <a:t>50</a:t>
            </a:r>
            <a:r>
              <a:rPr lang="en-US" sz="4000" dirty="0"/>
              <a:t> - 19mmHg vs 26mmHg adults</a:t>
            </a:r>
          </a:p>
          <a:p>
            <a:r>
              <a:rPr lang="en-US" sz="4000" dirty="0"/>
              <a:t>Increased Oxygen consumption – 7ml/Kg/Min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24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"/>
            <a:ext cx="9133730" cy="712729"/>
          </a:xfrm>
        </p:spPr>
        <p:txBody>
          <a:bodyPr/>
          <a:lstStyle/>
          <a:p>
            <a:r>
              <a:rPr lang="en-US" dirty="0"/>
              <a:t>Body Composition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22771"/>
              </p:ext>
            </p:extLst>
          </p:nvPr>
        </p:nvGraphicFramePr>
        <p:xfrm>
          <a:off x="1976065" y="104556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31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fluid composition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596915"/>
              </p:ext>
            </p:extLst>
          </p:nvPr>
        </p:nvGraphicFramePr>
        <p:xfrm>
          <a:off x="1976065" y="131233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08843" y="5401139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ICF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2894" y="5394015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ECF</a:t>
            </a:r>
          </a:p>
        </p:txBody>
      </p:sp>
    </p:spTree>
    <p:extLst>
      <p:ext uri="{BB962C8B-B14F-4D97-AF65-F5344CB8AC3E}">
        <p14:creationId xmlns:p14="http://schemas.microsoft.com/office/powerpoint/2010/main" val="8644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Meticulous attention to fluid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Decreased glomerular filtration rate– </a:t>
            </a:r>
          </a:p>
          <a:p>
            <a:pPr marL="0" indent="0">
              <a:buNone/>
            </a:pPr>
            <a:r>
              <a:rPr lang="en-US" dirty="0"/>
              <a:t>Decreased creatinine clearance– </a:t>
            </a:r>
          </a:p>
          <a:p>
            <a:pPr marL="0" indent="0">
              <a:buNone/>
            </a:pPr>
            <a:r>
              <a:rPr lang="en-US" dirty="0"/>
              <a:t>Decreased sodium excretion– </a:t>
            </a:r>
          </a:p>
          <a:p>
            <a:pPr marL="0" indent="0">
              <a:buNone/>
            </a:pPr>
            <a:r>
              <a:rPr lang="en-US" dirty="0"/>
              <a:t>Decreased glucose excretion– </a:t>
            </a:r>
          </a:p>
          <a:p>
            <a:pPr marL="0" indent="0">
              <a:buNone/>
            </a:pPr>
            <a:r>
              <a:rPr lang="en-US" dirty="0"/>
              <a:t>Decreased bicarbonate resorption– </a:t>
            </a:r>
          </a:p>
          <a:p>
            <a:pPr marL="0" indent="0">
              <a:buNone/>
            </a:pPr>
            <a:r>
              <a:rPr lang="en-US" dirty="0"/>
              <a:t>Decreased diluting capability– </a:t>
            </a:r>
          </a:p>
          <a:p>
            <a:pPr marL="0" indent="0">
              <a:buNone/>
            </a:pPr>
            <a:r>
              <a:rPr lang="en-US" dirty="0"/>
              <a:t>Decreased concentrating 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33730" cy="805722"/>
          </a:xfrm>
        </p:spPr>
        <p:txBody>
          <a:bodyPr/>
          <a:lstStyle/>
          <a:p>
            <a:r>
              <a:rPr lang="en-US" dirty="0"/>
              <a:t>Maturation of renal function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350075"/>
              </p:ext>
            </p:extLst>
          </p:nvPr>
        </p:nvGraphicFramePr>
        <p:xfrm>
          <a:off x="1970930" y="880673"/>
          <a:ext cx="8686800" cy="478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89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fluid to be given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Hypotonic solutions for maintenance + 10% dextrose </a:t>
            </a:r>
          </a:p>
          <a:p>
            <a:endParaRPr lang="en-US" dirty="0"/>
          </a:p>
          <a:p>
            <a:r>
              <a:rPr lang="en-US" dirty="0"/>
              <a:t>But Not N/5 </a:t>
            </a:r>
          </a:p>
          <a:p>
            <a:endParaRPr lang="en-US" dirty="0"/>
          </a:p>
          <a:p>
            <a:r>
              <a:rPr lang="en-US" dirty="0"/>
              <a:t>Deficits – from Isotonic solutions </a:t>
            </a:r>
          </a:p>
          <a:p>
            <a:r>
              <a:rPr lang="en-US" dirty="0"/>
              <a:t>Hartmann’s solution is recommended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Intra operative fasting deficit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Simply administer 20-40 mL/Kg Hartmann’s solution</a:t>
            </a:r>
          </a:p>
          <a:p>
            <a:endParaRPr lang="en-US" dirty="0"/>
          </a:p>
          <a:p>
            <a:r>
              <a:rPr lang="en-US" dirty="0"/>
              <a:t>Other losses as usual</a:t>
            </a:r>
          </a:p>
        </p:txBody>
      </p:sp>
    </p:spTree>
    <p:extLst>
      <p:ext uri="{BB962C8B-B14F-4D97-AF65-F5344CB8AC3E}">
        <p14:creationId xmlns:p14="http://schemas.microsoft.com/office/powerpoint/2010/main" val="7896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rate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Heart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dirty="0"/>
                        <a:t>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Resp. 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Newborn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110-170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&gt;60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30-50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100-160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&gt;80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&lt;40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80-130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&gt;90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&lt;30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&gt; 10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&lt;90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&gt;90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&lt;20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5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48121" y="1600200"/>
          <a:ext cx="8740585" cy="4784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8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3206">
                <a:tc>
                  <a:txBody>
                    <a:bodyPr/>
                    <a:lstStyle/>
                    <a:p>
                      <a:r>
                        <a:rPr lang="en-US" dirty="0"/>
                        <a:t>Weight (Kg)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Hourly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Daily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5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4:2:1 rule after first 12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2:1:0.5 rule for first 12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4:2:1 rule after first 12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2:1:0.5 rule for first 12 hours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510">
                <a:tc>
                  <a:txBody>
                    <a:bodyPr/>
                    <a:lstStyle/>
                    <a:p>
                      <a:r>
                        <a:rPr lang="en-US" dirty="0"/>
                        <a:t>&lt;10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4ml/Kg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2ml/Kg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100ml/Kg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50ml/Kg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6575">
                <a:tc>
                  <a:txBody>
                    <a:bodyPr/>
                    <a:lstStyle/>
                    <a:p>
                      <a:r>
                        <a:rPr lang="en-US" dirty="0"/>
                        <a:t>10-20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40ml+2ml/Kg</a:t>
                      </a:r>
                    </a:p>
                    <a:p>
                      <a:r>
                        <a:rPr lang="en-US" dirty="0"/>
                        <a:t>For</a:t>
                      </a:r>
                      <a:r>
                        <a:rPr lang="en-US" baseline="0" dirty="0"/>
                        <a:t> each Kg &gt;10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20ml+1ml/Kg</a:t>
                      </a:r>
                    </a:p>
                    <a:p>
                      <a:r>
                        <a:rPr lang="en-US" dirty="0"/>
                        <a:t>For</a:t>
                      </a:r>
                      <a:r>
                        <a:rPr lang="en-US" baseline="0" dirty="0"/>
                        <a:t> each Kg &gt;10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1000ml +50mL for each Kg &gt;10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500ml+25mL</a:t>
                      </a:r>
                      <a:r>
                        <a:rPr lang="en-US" baseline="0" dirty="0"/>
                        <a:t> for each Kg &gt;10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6575">
                <a:tc>
                  <a:txBody>
                    <a:bodyPr/>
                    <a:lstStyle/>
                    <a:p>
                      <a:r>
                        <a:rPr lang="en-US" dirty="0"/>
                        <a:t>&gt;20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60ml+1ml/Kg</a:t>
                      </a:r>
                    </a:p>
                    <a:p>
                      <a:r>
                        <a:rPr lang="en-US" dirty="0"/>
                        <a:t>For</a:t>
                      </a:r>
                      <a:r>
                        <a:rPr lang="en-US" baseline="0" dirty="0"/>
                        <a:t> each Kg &gt;20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30ml+0.5ml/Kg</a:t>
                      </a:r>
                    </a:p>
                    <a:p>
                      <a:r>
                        <a:rPr lang="en-US" dirty="0"/>
                        <a:t>For</a:t>
                      </a:r>
                      <a:r>
                        <a:rPr lang="en-US" baseline="0" dirty="0"/>
                        <a:t> each Kg &gt;20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1500ml +20mL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for each Kg &gt;20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750ml +10mL for each Kg &gt;20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91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surgical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recommendation </a:t>
            </a:r>
          </a:p>
          <a:p>
            <a:r>
              <a:rPr lang="en-US" dirty="0"/>
              <a:t>20-40mL/Kg Hartmann’s solution in first hour</a:t>
            </a:r>
          </a:p>
        </p:txBody>
      </p:sp>
    </p:spTree>
    <p:extLst>
      <p:ext uri="{BB962C8B-B14F-4D97-AF65-F5344CB8AC3E}">
        <p14:creationId xmlns:p14="http://schemas.microsoft.com/office/powerpoint/2010/main" val="145736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Glucose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Glucose </a:t>
            </a:r>
            <a:r>
              <a:rPr lang="en-US" dirty="0" err="1"/>
              <a:t>Utilisation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- Preterm – 5-6mg/kg/min</a:t>
            </a:r>
          </a:p>
          <a:p>
            <a:r>
              <a:rPr lang="en-US" dirty="0"/>
              <a:t>- Neonates 3-4mg/kg/min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0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Analgesia in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Opioids</a:t>
            </a:r>
            <a:endParaRPr lang="en-US" dirty="0"/>
          </a:p>
          <a:p>
            <a:r>
              <a:rPr lang="en-US" dirty="0"/>
              <a:t>More potent in neonates than children or adults</a:t>
            </a:r>
          </a:p>
          <a:p>
            <a:r>
              <a:rPr lang="en-US" dirty="0"/>
              <a:t>Easier across Blood :Brain Barrier</a:t>
            </a:r>
          </a:p>
          <a:p>
            <a:r>
              <a:rPr lang="en-US" dirty="0"/>
              <a:t>Decreased metabolic capability</a:t>
            </a:r>
          </a:p>
          <a:p>
            <a:r>
              <a:rPr lang="en-US" dirty="0"/>
              <a:t>Increased sensitivity of respiratory </a:t>
            </a:r>
            <a:r>
              <a:rPr lang="en-US" dirty="0" err="1"/>
              <a:t>centres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Caution in neonates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Hepatic conjugation is decreased</a:t>
            </a:r>
          </a:p>
          <a:p>
            <a:r>
              <a:rPr lang="en-US" sz="2800" dirty="0"/>
              <a:t>Cytochrome P450 pathways mature by 1 month</a:t>
            </a:r>
          </a:p>
          <a:p>
            <a:r>
              <a:rPr lang="en-US" sz="2800" dirty="0"/>
              <a:t>Renal clearance of morphine metabolites is decreased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23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4-03 at 2.24.4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72" r="-21572"/>
          <a:stretch>
            <a:fillRect/>
          </a:stretch>
        </p:blipFill>
        <p:spPr>
          <a:xfrm>
            <a:off x="487466" y="164892"/>
            <a:ext cx="11150322" cy="5069175"/>
          </a:xfrm>
        </p:spPr>
      </p:pic>
    </p:spTree>
    <p:extLst>
      <p:ext uri="{BB962C8B-B14F-4D97-AF65-F5344CB8AC3E}">
        <p14:creationId xmlns:p14="http://schemas.microsoft.com/office/powerpoint/2010/main" val="144091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high rates of hepatic blood flow</a:t>
            </a:r>
          </a:p>
          <a:p>
            <a:r>
              <a:rPr lang="en-US" dirty="0"/>
              <a:t>Increased biotransformation and elimination</a:t>
            </a:r>
          </a:p>
        </p:txBody>
      </p:sp>
    </p:spTree>
    <p:extLst>
      <p:ext uri="{BB962C8B-B14F-4D97-AF65-F5344CB8AC3E}">
        <p14:creationId xmlns:p14="http://schemas.microsoft.com/office/powerpoint/2010/main" val="31278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dose 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95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>
                <a:solidFill>
                  <a:srgbClr val="FF0000"/>
                </a:solidFill>
              </a:rPr>
              <a:t>Stroke volume </a:t>
            </a:r>
            <a:r>
              <a:rPr lang="en-US" sz="3600" dirty="0"/>
              <a:t>is fixed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Cardiac Output = </a:t>
            </a:r>
            <a:r>
              <a:rPr lang="en-US" sz="3200" dirty="0">
                <a:solidFill>
                  <a:srgbClr val="FF0000"/>
                </a:solidFill>
              </a:rPr>
              <a:t>Stroke Volume </a:t>
            </a:r>
            <a:r>
              <a:rPr lang="en-US" sz="3200" dirty="0"/>
              <a:t>X Heart Rate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6834" y="3875398"/>
            <a:ext cx="478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 depends on HR</a:t>
            </a:r>
          </a:p>
        </p:txBody>
      </p:sp>
    </p:spTree>
    <p:extLst>
      <p:ext uri="{BB962C8B-B14F-4D97-AF65-F5344CB8AC3E}">
        <p14:creationId xmlns:p14="http://schemas.microsoft.com/office/powerpoint/2010/main" val="7881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5" y="1326523"/>
            <a:ext cx="11101590" cy="361681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Blood Pressure = </a:t>
            </a:r>
            <a:r>
              <a:rPr lang="en-US" sz="2400" dirty="0">
                <a:solidFill>
                  <a:srgbClr val="FF0000"/>
                </a:solidFill>
              </a:rPr>
              <a:t>Stroke Volume </a:t>
            </a:r>
            <a:r>
              <a:rPr lang="en-US" sz="2400" dirty="0"/>
              <a:t>X Heart Rate X </a:t>
            </a:r>
            <a:r>
              <a:rPr lang="en-US" sz="2400" dirty="0">
                <a:solidFill>
                  <a:srgbClr val="FF0000"/>
                </a:solidFill>
              </a:rPr>
              <a:t>Peripheral Vascular Resistance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</a:t>
            </a:r>
          </a:p>
        </p:txBody>
      </p:sp>
    </p:spTree>
    <p:extLst>
      <p:ext uri="{BB962C8B-B14F-4D97-AF65-F5344CB8AC3E}">
        <p14:creationId xmlns:p14="http://schemas.microsoft.com/office/powerpoint/2010/main" val="7113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Hypoxia leads to bradycardia</a:t>
            </a:r>
          </a:p>
          <a:p>
            <a:endParaRPr lang="en-US" sz="4000" dirty="0"/>
          </a:p>
          <a:p>
            <a:r>
              <a:rPr lang="en-US" sz="4000" dirty="0"/>
              <a:t>Lack of tachycardia to hypovolemia/ Hypotension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</a:t>
            </a:r>
          </a:p>
        </p:txBody>
      </p:sp>
    </p:spTree>
    <p:extLst>
      <p:ext uri="{BB962C8B-B14F-4D97-AF65-F5344CB8AC3E}">
        <p14:creationId xmlns:p14="http://schemas.microsoft.com/office/powerpoint/2010/main" val="14595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Minute Ventilation = </a:t>
            </a:r>
            <a:r>
              <a:rPr lang="en-US" dirty="0">
                <a:solidFill>
                  <a:srgbClr val="FF0000"/>
                </a:solidFill>
              </a:rPr>
              <a:t>Tidal Volume </a:t>
            </a:r>
            <a:r>
              <a:rPr lang="en-US" dirty="0"/>
              <a:t>X Resp.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Tidal Volume </a:t>
            </a:r>
            <a:r>
              <a:rPr lang="en-US" sz="4400" dirty="0"/>
              <a:t>is Fixed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Minute Ventilation depends on          Respiratory Rate</a:t>
            </a:r>
          </a:p>
        </p:txBody>
      </p:sp>
    </p:spTree>
    <p:extLst>
      <p:ext uri="{BB962C8B-B14F-4D97-AF65-F5344CB8AC3E}">
        <p14:creationId xmlns:p14="http://schemas.microsoft.com/office/powerpoint/2010/main" val="2028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2895270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2.potx" id="{C7E6B991-3A23-437A-8D29-ED281D521976}" vid="{F26B006C-EE13-4475-892D-508C9086ECB4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tf02895270.potx</Template>
  <TotalTime>268</TotalTime>
  <Words>587</Words>
  <Application>Microsoft Macintosh PowerPoint</Application>
  <PresentationFormat>Widescreen</PresentationFormat>
  <Paragraphs>145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Cambria</vt:lpstr>
      <vt:lpstr>tf02895270</vt:lpstr>
      <vt:lpstr>Paediatric anaesthesia</vt:lpstr>
      <vt:lpstr>Paediatric anaesthesiology</vt:lpstr>
      <vt:lpstr>Heart rate</vt:lpstr>
      <vt:lpstr>Circulation</vt:lpstr>
      <vt:lpstr>Circulation</vt:lpstr>
      <vt:lpstr>Circulation</vt:lpstr>
      <vt:lpstr>Circulation</vt:lpstr>
      <vt:lpstr>Minute Ventilation = Tidal Volume X Resp. Rate</vt:lpstr>
      <vt:lpstr>Respiratory rate</vt:lpstr>
      <vt:lpstr>Anatomically different</vt:lpstr>
      <vt:lpstr>Airway Shape</vt:lpstr>
      <vt:lpstr>    ETT : sizes (pediartics)</vt:lpstr>
      <vt:lpstr>Capnography</vt:lpstr>
      <vt:lpstr>Capnography</vt:lpstr>
      <vt:lpstr>Capnography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Body Composition </vt:lpstr>
      <vt:lpstr>Body fluid composition</vt:lpstr>
      <vt:lpstr>Meticulous attention to fluid administration</vt:lpstr>
      <vt:lpstr>Maturation of renal function</vt:lpstr>
      <vt:lpstr>What fluid to be given</vt:lpstr>
      <vt:lpstr>Intra operative fasting deficit correction</vt:lpstr>
      <vt:lpstr>Updates</vt:lpstr>
      <vt:lpstr>All surgical patients</vt:lpstr>
      <vt:lpstr>Glucose management</vt:lpstr>
      <vt:lpstr>Analgesia in children</vt:lpstr>
      <vt:lpstr>Caution in neonates </vt:lpstr>
      <vt:lpstr>PowerPoint Presentation</vt:lpstr>
      <vt:lpstr>Children</vt:lpstr>
      <vt:lpstr>What is the dose 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 anaesthesia</dc:title>
  <dc:creator/>
  <cp:lastModifiedBy>Microsoft Office User</cp:lastModifiedBy>
  <cp:revision>12</cp:revision>
  <dcterms:created xsi:type="dcterms:W3CDTF">2016-09-09T22:23:09Z</dcterms:created>
  <dcterms:modified xsi:type="dcterms:W3CDTF">2021-08-04T02:17:24Z</dcterms:modified>
</cp:coreProperties>
</file>