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7" r:id="rId2"/>
    <p:sldId id="367" r:id="rId3"/>
    <p:sldId id="340" r:id="rId4"/>
    <p:sldId id="341" r:id="rId5"/>
    <p:sldId id="353" r:id="rId6"/>
    <p:sldId id="344" r:id="rId7"/>
    <p:sldId id="345" r:id="rId8"/>
    <p:sldId id="355" r:id="rId9"/>
    <p:sldId id="356" r:id="rId10"/>
    <p:sldId id="258" r:id="rId11"/>
    <p:sldId id="259" r:id="rId12"/>
    <p:sldId id="260" r:id="rId13"/>
    <p:sldId id="342" r:id="rId14"/>
    <p:sldId id="343" r:id="rId15"/>
    <p:sldId id="261" r:id="rId16"/>
    <p:sldId id="263" r:id="rId17"/>
    <p:sldId id="359" r:id="rId18"/>
    <p:sldId id="264" r:id="rId19"/>
    <p:sldId id="262" r:id="rId20"/>
    <p:sldId id="266" r:id="rId21"/>
    <p:sldId id="360" r:id="rId22"/>
    <p:sldId id="267" r:id="rId23"/>
    <p:sldId id="268" r:id="rId24"/>
    <p:sldId id="269" r:id="rId25"/>
    <p:sldId id="271" r:id="rId26"/>
    <p:sldId id="272" r:id="rId27"/>
    <p:sldId id="274" r:id="rId28"/>
    <p:sldId id="275" r:id="rId29"/>
    <p:sldId id="276" r:id="rId30"/>
    <p:sldId id="278" r:id="rId31"/>
    <p:sldId id="279" r:id="rId32"/>
    <p:sldId id="347" r:id="rId33"/>
    <p:sldId id="348" r:id="rId34"/>
    <p:sldId id="349" r:id="rId35"/>
    <p:sldId id="351" r:id="rId36"/>
    <p:sldId id="350" r:id="rId37"/>
    <p:sldId id="361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4" r:id="rId52"/>
    <p:sldId id="296" r:id="rId53"/>
    <p:sldId id="297" r:id="rId54"/>
    <p:sldId id="298" r:id="rId55"/>
    <p:sldId id="364" r:id="rId56"/>
    <p:sldId id="301" r:id="rId57"/>
    <p:sldId id="302" r:id="rId58"/>
    <p:sldId id="362" r:id="rId59"/>
    <p:sldId id="303" r:id="rId60"/>
    <p:sldId id="304" r:id="rId61"/>
    <p:sldId id="305" r:id="rId62"/>
    <p:sldId id="366" r:id="rId63"/>
    <p:sldId id="306" r:id="rId64"/>
    <p:sldId id="307" r:id="rId65"/>
    <p:sldId id="308" r:id="rId66"/>
    <p:sldId id="309" r:id="rId67"/>
    <p:sldId id="310" r:id="rId68"/>
    <p:sldId id="311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B989A-9DBD-EF4B-BF87-4CD61CA9C1C2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D6625-9F1C-544B-BDC3-4AFCD086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sitive_pressure_ventilat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0DEE22E-4559-D54F-A7AE-8B0BF344908D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98513"/>
            <a:ext cx="4264025" cy="319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133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attempted in any unresponsive patient unresponsive patient  without an intact gag an intact gag reflex to help maintain an  open airway.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Do not force or blindly position an OPA as  malposition can force the base of the tongue against the posterior pharyngeal wall, completely obstructing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airway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MANUAL TECHNIQUES</a:t>
            </a: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Nasopharyngeal Airway (NPA) </a:t>
            </a:r>
            <a:r>
              <a:rPr lang="en-US">
                <a:latin typeface="Calibri" charset="0"/>
              </a:rPr>
              <a:t>Also known as trumpets, NPAs are inserted through one nostril to create a passage between the nose and the nasopharynx.</a:t>
            </a:r>
          </a:p>
          <a:p>
            <a:pPr eaLnBrk="1" hangingPunct="1">
              <a:spcBef>
                <a:spcPct val="0"/>
              </a:spcBef>
            </a:pPr>
            <a:r>
              <a:rPr lang="en-US" i="1">
                <a:latin typeface="Calibri" charset="0"/>
              </a:rPr>
              <a:t>Indications: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Alternative airway for patients with clenched jaw, in whom an OPA placement is not possible.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Patients who required airway assistance, but cannot tolerate an OPA.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provide a portal for suctioning of secretions, blood,or other debris.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49C9CF7-3E26-0F43-89D0-D5F712D4B43D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44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rtl="1"/>
            <a:fld id="{68B49DF4-B0BB-E24B-BE12-98F5F6E942B6}" type="slidenum">
              <a:rPr lang="ar-sa">
                <a:solidFill>
                  <a:srgbClr val="000000"/>
                </a:solidFill>
                <a:latin typeface="Arial" charset="0"/>
              </a:rPr>
              <a:pPr rtl="1"/>
              <a:t>44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4713" y="690563"/>
            <a:ext cx="3041650" cy="22812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128963"/>
            <a:ext cx="5029200" cy="53292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EE364B-33B9-0648-ABB7-190128F53237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A6AA2C0-C5D1-714F-BB5C-9C579E055331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Unconscious – loss of upper airway reflexes– tongue &amp; epiglottis fall back against the posterior pharyngeal wall—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A21CC54-1876-6F41-83B5-F274E8237E78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Artificial airway inserted via mouth or nose creates a air passage between the tongue &amp; the posterior pharyngeal wall.</a:t>
            </a: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FEF926B-854C-A74A-8F18-9764724F0415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 </a:t>
            </a:r>
            <a:r>
              <a:rPr lang="en-US" b="1">
                <a:latin typeface="Calibri" charset="0"/>
              </a:rPr>
              <a:t>bag valve mask</a:t>
            </a:r>
            <a:r>
              <a:rPr lang="en-US">
                <a:latin typeface="Calibri" charset="0"/>
              </a:rPr>
              <a:t> (also known as a </a:t>
            </a:r>
            <a:r>
              <a:rPr lang="en-US" b="1">
                <a:latin typeface="Calibri" charset="0"/>
              </a:rPr>
              <a:t>BVM</a:t>
            </a:r>
            <a:r>
              <a:rPr lang="en-US">
                <a:latin typeface="Calibri" charset="0"/>
              </a:rPr>
              <a:t> or </a:t>
            </a:r>
            <a:r>
              <a:rPr lang="en-US" b="1">
                <a:latin typeface="Calibri" charset="0"/>
              </a:rPr>
              <a:t>Ambu bag</a:t>
            </a:r>
            <a:r>
              <a:rPr lang="en-US">
                <a:latin typeface="Calibri" charset="0"/>
              </a:rPr>
              <a:t>) is a hand-held device used to provide </a:t>
            </a:r>
            <a:r>
              <a:rPr lang="en-US">
                <a:latin typeface="Calibri" charset="0"/>
                <a:hlinkClick r:id="rId3" tooltip="Positive pressure ventilation"/>
              </a:rPr>
              <a:t>positive pressure ventilation</a:t>
            </a:r>
            <a:r>
              <a:rPr lang="en-US">
                <a:latin typeface="Calibri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871275E-98E4-A048-ACC0-64F8464B0193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Airway axises – neck flexed on chest and neck fully extended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 		oral, pharyngeal and laryngeal aligned.</a:t>
            </a: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D0776B3-9771-6F46-9CC9-41F33D5060D0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Blindly inserted in to the hypopharynx 7 once inflated the cuff forms a low pressure seal around the entrance in to the larynx.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030446B-F803-5D47-8E4A-9857CF74BAF7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latin typeface="Calibri" charset="0"/>
              </a:rPr>
              <a:t>An ideally positioned cuff is bordered by the base of the tongue superiorly, the piriform </a:t>
            </a:r>
            <a:r>
              <a:rPr lang="en-GB" dirty="0" err="1">
                <a:latin typeface="Calibri" charset="0"/>
              </a:rPr>
              <a:t>sinusus</a:t>
            </a:r>
            <a:r>
              <a:rPr lang="en-GB" dirty="0">
                <a:latin typeface="Calibri" charset="0"/>
              </a:rPr>
              <a:t> laterally &amp; the upper </a:t>
            </a:r>
            <a:r>
              <a:rPr lang="en-GB" dirty="0" err="1">
                <a:latin typeface="Calibri" charset="0"/>
              </a:rPr>
              <a:t>esopheagal</a:t>
            </a:r>
            <a:r>
              <a:rPr lang="en-GB" dirty="0">
                <a:latin typeface="Calibri" charset="0"/>
              </a:rPr>
              <a:t> sphincter inferiorly.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78CD02F-C4DC-C649-9F23-759DFE0F00C7}" type="slidenum">
              <a:rPr lang="en-GB">
                <a:solidFill>
                  <a:srgbClr val="000000"/>
                </a:solidFill>
                <a:latin typeface="Arial" charset="0"/>
              </a:rPr>
              <a:pPr/>
              <a:t>43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rtl="1"/>
            <a:fld id="{BEC81219-4E4B-3F47-B534-6B26BEF528BD}" type="slidenum">
              <a:rPr lang="ar-sa">
                <a:solidFill>
                  <a:srgbClr val="000000"/>
                </a:solidFill>
                <a:latin typeface="Arial" charset="0"/>
              </a:rPr>
              <a:pPr rtl="1"/>
              <a:t>43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0963" y="690563"/>
            <a:ext cx="3344862" cy="25082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81363"/>
            <a:ext cx="5029200" cy="51768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u"/>
            </a:pPr>
            <a:r>
              <a:rPr lang="en-US">
                <a:latin typeface="Calibri" charset="0"/>
              </a:rPr>
              <a:t>Sore Throat- less than ETT and FM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u"/>
            </a:pPr>
            <a:r>
              <a:rPr lang="en-US">
                <a:latin typeface="Calibri" charset="0"/>
              </a:rPr>
              <a:t>Leaves Provider’s Hands Free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u"/>
            </a:pPr>
            <a:r>
              <a:rPr lang="en-US">
                <a:latin typeface="Calibri" charset="0"/>
              </a:rPr>
              <a:t>Better tolerated than ETT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u"/>
            </a:pPr>
            <a:r>
              <a:rPr lang="en-US">
                <a:latin typeface="Calibri" charset="0"/>
              </a:rPr>
              <a:t>Better than Face Mask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even malpositioned, can still usually ventilate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u"/>
            </a:pPr>
            <a:r>
              <a:rPr lang="en-US">
                <a:latin typeface="Calibri" charset="0"/>
              </a:rPr>
              <a:t>Pt can produce effective cough even w/ LMA in place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u"/>
            </a:pPr>
            <a:r>
              <a:rPr lang="en-US">
                <a:latin typeface="Calibri" charset="0"/>
              </a:rPr>
              <a:t>allows spontaneous ventilation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u"/>
            </a:pPr>
            <a:r>
              <a:rPr lang="en-US">
                <a:latin typeface="Calibri" charset="0"/>
              </a:rPr>
              <a:t>Minimal CV Response- probably due to lack of direct laryngeal and tracheal stimulation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2F0B-7A80-724F-9706-CB98DEFE77A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C34A-1DB1-9841-BBF4-A0499AF5C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3463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8000" dirty="0">
                <a:solidFill>
                  <a:schemeClr val="bg1">
                    <a:lumMod val="95000"/>
                  </a:schemeClr>
                </a:solidFill>
                <a:latin typeface="Bebas Neue" pitchFamily="34" charset="0"/>
                <a:ea typeface="+mj-ea"/>
              </a:rPr>
              <a:t> Upper Airway management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49813" y="5200650"/>
            <a:ext cx="4330700" cy="16843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GB" sz="2000" b="1" dirty="0">
                <a:latin typeface="Constantia" charset="0"/>
              </a:rPr>
              <a:t>Dr Kapila Hettiarachchi</a:t>
            </a:r>
          </a:p>
          <a:p>
            <a:pPr marL="0" indent="0" eaLnBrk="1" hangingPunct="1">
              <a:buFont typeface="Wingdings" charset="0"/>
              <a:buNone/>
            </a:pPr>
            <a:endParaRPr lang="en-GB" sz="1400" b="1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3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350"/>
            <a:ext cx="3106738" cy="2663825"/>
          </a:xfrm>
        </p:spPr>
        <p:txBody>
          <a:bodyPr/>
          <a:lstStyle/>
          <a:p>
            <a:pPr eaLnBrk="1" hangingPunct="1"/>
            <a:r>
              <a:rPr lang="en-GB" dirty="0">
                <a:latin typeface="Bebas Neue" charset="0"/>
              </a:rPr>
              <a:t>Options to manage the airway</a:t>
            </a:r>
            <a:endParaRPr lang="en-US" dirty="0">
              <a:latin typeface="Bebas Neue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0"/>
            <a:ext cx="4932362" cy="6858000"/>
          </a:xfrm>
          <a:solidFill>
            <a:srgbClr val="A62C38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sz="2800" dirty="0">
              <a:solidFill>
                <a:schemeClr val="bg1"/>
              </a:solidFill>
              <a:latin typeface="Constantia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GB" sz="2800" dirty="0">
              <a:solidFill>
                <a:schemeClr val="bg1"/>
              </a:solidFill>
              <a:latin typeface="Constantia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GB" sz="2800" dirty="0">
              <a:solidFill>
                <a:schemeClr val="bg1"/>
              </a:solidFill>
              <a:latin typeface="Constantia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GB" sz="2800" dirty="0">
              <a:solidFill>
                <a:schemeClr val="bg1"/>
              </a:solidFill>
              <a:latin typeface="Constantia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r>
              <a:rPr lang="en-GB" sz="2800" dirty="0">
                <a:solidFill>
                  <a:schemeClr val="bg1"/>
                </a:solidFill>
                <a:latin typeface="Bebas Kai" charset="0"/>
              </a:rPr>
              <a:t>Simple airway adjuncts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err="1">
                <a:solidFill>
                  <a:schemeClr val="bg1"/>
                </a:solidFill>
                <a:latin typeface="Constantia" charset="0"/>
              </a:rPr>
              <a:t>Oropharyngeal</a:t>
            </a:r>
            <a:r>
              <a:rPr lang="en-GB" dirty="0">
                <a:solidFill>
                  <a:schemeClr val="bg1"/>
                </a:solidFill>
                <a:latin typeface="Constantia" charset="0"/>
              </a:rPr>
              <a:t> airway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chemeClr val="bg1"/>
                </a:solidFill>
                <a:latin typeface="Constantia" charset="0"/>
              </a:rPr>
              <a:t>Nasopharyngeal airways</a:t>
            </a: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GB" sz="2800" dirty="0">
              <a:solidFill>
                <a:schemeClr val="bg1"/>
              </a:solidFill>
              <a:latin typeface="Constantia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r>
              <a:rPr lang="en-GB" sz="2800" dirty="0">
                <a:solidFill>
                  <a:schemeClr val="bg1"/>
                </a:solidFill>
                <a:latin typeface="Bebas Neue" charset="0"/>
              </a:rPr>
              <a:t>Bag-valve-mask </a:t>
            </a:r>
            <a:r>
              <a:rPr lang="en-GB" sz="2800" dirty="0">
                <a:solidFill>
                  <a:schemeClr val="bg1"/>
                </a:solidFill>
                <a:latin typeface="Adequate Extra Light"/>
                <a:cs typeface="Adequate Extra Light"/>
              </a:rPr>
              <a:t>(BVM) </a:t>
            </a:r>
            <a:r>
              <a:rPr lang="en-GB" sz="2800" dirty="0">
                <a:solidFill>
                  <a:schemeClr val="bg1"/>
                </a:solidFill>
                <a:latin typeface="Bebas Neue" charset="0"/>
              </a:rPr>
              <a:t>– ventilation</a:t>
            </a: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GB" sz="2800" dirty="0">
              <a:solidFill>
                <a:schemeClr val="bg1"/>
              </a:solidFill>
              <a:latin typeface="Bebas Neue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r>
              <a:rPr lang="en-GB" sz="2800" dirty="0">
                <a:solidFill>
                  <a:schemeClr val="bg1"/>
                </a:solidFill>
                <a:latin typeface="Bebas Neue" charset="0"/>
              </a:rPr>
              <a:t>Laryngeal Mask Airway </a:t>
            </a:r>
            <a:r>
              <a:rPr lang="en-GB" sz="2800" dirty="0">
                <a:solidFill>
                  <a:schemeClr val="bg1"/>
                </a:solidFill>
                <a:latin typeface="Adequate Extra Light"/>
                <a:cs typeface="Adequate Extra Light"/>
              </a:rPr>
              <a:t>(LMA)</a:t>
            </a:r>
          </a:p>
          <a:p>
            <a:pPr eaLnBrk="1" hangingPunct="1">
              <a:lnSpc>
                <a:spcPct val="80000"/>
              </a:lnSpc>
            </a:pPr>
            <a:endParaRPr lang="en-GB" sz="2800" dirty="0">
              <a:solidFill>
                <a:schemeClr val="bg1"/>
              </a:solidFill>
              <a:latin typeface="Bebas Neue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r>
              <a:rPr lang="en-GB" sz="2800" dirty="0">
                <a:solidFill>
                  <a:schemeClr val="bg1"/>
                </a:solidFill>
                <a:latin typeface="Bebas Neue" charset="0"/>
              </a:rPr>
              <a:t>ET tube</a:t>
            </a:r>
          </a:p>
        </p:txBody>
      </p:sp>
    </p:spTree>
    <p:extLst>
      <p:ext uri="{BB962C8B-B14F-4D97-AF65-F5344CB8AC3E}">
        <p14:creationId xmlns:p14="http://schemas.microsoft.com/office/powerpoint/2010/main" val="105806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425950" cy="3113400"/>
          </a:xfrm>
          <a:solidFill>
            <a:srgbClr val="FF6666"/>
          </a:solidFill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  <a:latin typeface="Bebas Neue" charset="0"/>
              </a:rPr>
              <a:t>Simple airway </a:t>
            </a:r>
            <a:br>
              <a:rPr lang="en-US" sz="4800" b="1" dirty="0">
                <a:solidFill>
                  <a:schemeClr val="bg1"/>
                </a:solidFill>
                <a:latin typeface="Bebas Neue" charset="0"/>
              </a:rPr>
            </a:br>
            <a:r>
              <a:rPr lang="en-US" sz="4800" b="1" dirty="0">
                <a:solidFill>
                  <a:schemeClr val="bg1"/>
                </a:solidFill>
                <a:latin typeface="Bebas Neue" charset="0"/>
              </a:rPr>
              <a:t>adjuncts</a:t>
            </a:r>
          </a:p>
        </p:txBody>
      </p:sp>
      <p:pic>
        <p:nvPicPr>
          <p:cNvPr id="44035" name="Picture 3" descr="Oral &amp; nasal airways 2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8603"/>
          <a:stretch>
            <a:fillRect/>
          </a:stretch>
        </p:blipFill>
        <p:spPr bwMode="auto">
          <a:xfrm>
            <a:off x="3868737" y="2460155"/>
            <a:ext cx="5275263" cy="43978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827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528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Bebas Neue" pitchFamily="34" charset="0"/>
                <a:ea typeface="+mj-ea"/>
              </a:rPr>
              <a:t>Rusch</a:t>
            </a:r>
            <a:r>
              <a:rPr lang="en-US" altLang="en-US" sz="4800" dirty="0">
                <a:solidFill>
                  <a:srgbClr val="FF0000"/>
                </a:solidFill>
                <a:latin typeface="Bebas Neue" pitchFamily="34" charset="0"/>
                <a:ea typeface="+mj-ea"/>
              </a:rPr>
              <a:t> Color Coded </a:t>
            </a:r>
            <a:r>
              <a:rPr lang="en-US" altLang="en-US" sz="4800" dirty="0" err="1">
                <a:solidFill>
                  <a:srgbClr val="FF0000"/>
                </a:solidFill>
                <a:latin typeface="Bebas Neue" pitchFamily="34" charset="0"/>
                <a:ea typeface="+mj-ea"/>
              </a:rPr>
              <a:t>Guedel</a:t>
            </a:r>
            <a:r>
              <a:rPr lang="en-US" altLang="en-US" sz="4800" dirty="0">
                <a:solidFill>
                  <a:srgbClr val="FF0000"/>
                </a:solidFill>
                <a:latin typeface="Bebas Neue" pitchFamily="34" charset="0"/>
                <a:ea typeface="+mj-ea"/>
              </a:rPr>
              <a:t> Airways</a:t>
            </a:r>
          </a:p>
        </p:txBody>
      </p:sp>
      <p:pic>
        <p:nvPicPr>
          <p:cNvPr id="45059" name="Picture 3" descr="Rusch Color Coded Guedel Airway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54225"/>
            <a:ext cx="9144000" cy="4830763"/>
          </a:xfr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017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Guedel</a:t>
            </a:r>
            <a:r>
              <a:rPr lang="en-US" dirty="0"/>
              <a:t> pattern </a:t>
            </a:r>
            <a:r>
              <a:rPr lang="en-US" b="1" dirty="0"/>
              <a:t>airway</a:t>
            </a:r>
            <a:endParaRPr lang="en-US" dirty="0"/>
          </a:p>
        </p:txBody>
      </p:sp>
      <p:pic>
        <p:nvPicPr>
          <p:cNvPr id="4" name="Content Placeholder 3" descr="airway gud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3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77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Guedel</a:t>
            </a:r>
            <a:r>
              <a:rPr lang="en-US" dirty="0"/>
              <a:t> pattern </a:t>
            </a:r>
            <a:r>
              <a:rPr lang="en-US" b="1" dirty="0"/>
              <a:t>airway</a:t>
            </a:r>
            <a:endParaRPr lang="en-US" dirty="0"/>
          </a:p>
        </p:txBody>
      </p:sp>
      <p:pic>
        <p:nvPicPr>
          <p:cNvPr id="4" name="Content Placeholder 3" descr="GUEDEL_AIRWAYS___4c85f975a3b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 b="12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54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2888" y="-201470"/>
            <a:ext cx="57959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solidFill>
                  <a:srgbClr val="FF0000"/>
                </a:solidFill>
                <a:latin typeface="Bebas Neue" pitchFamily="34" charset="0"/>
                <a:ea typeface="+mj-ea"/>
              </a:rPr>
              <a:t>Airway obstruction</a:t>
            </a:r>
            <a:r>
              <a:rPr lang="en-US" altLang="en-US" dirty="0">
                <a:solidFill>
                  <a:srgbClr val="FF0000"/>
                </a:solidFill>
                <a:latin typeface="Bebas Neue" pitchFamily="34" charset="0"/>
                <a:ea typeface="+mj-ea"/>
              </a:rPr>
              <a:t> 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91440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8336" y="-27384"/>
            <a:ext cx="91535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>
                <a:latin typeface="Bebas Neue" pitchFamily="34" charset="0"/>
              </a:rPr>
              <a:t>Sizing an oropharyngeal airway</a:t>
            </a:r>
          </a:p>
        </p:txBody>
      </p:sp>
      <p:pic>
        <p:nvPicPr>
          <p:cNvPr id="48131" name="Picture 3" descr="Sizing oral airway front smal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087563"/>
            <a:ext cx="4851400" cy="3832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Sizing oral airway lateral small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81400" cy="5053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3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9-04 at 9.28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 b="23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182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6632" y="44624"/>
            <a:ext cx="705576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>
                <a:solidFill>
                  <a:srgbClr val="E58F11"/>
                </a:solidFill>
                <a:latin typeface="Bebas Neue" pitchFamily="34" charset="0"/>
              </a:rPr>
              <a:t>Oropharyngeal airway insertion</a:t>
            </a:r>
          </a:p>
        </p:txBody>
      </p:sp>
      <p:pic>
        <p:nvPicPr>
          <p:cNvPr id="4915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8951" b="51807"/>
          <a:stretch>
            <a:fillRect/>
          </a:stretch>
        </p:blipFill>
        <p:spPr bwMode="auto">
          <a:xfrm>
            <a:off x="228600" y="2133600"/>
            <a:ext cx="4241800" cy="3200400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53012" r="26335" b="4819"/>
          <a:stretch>
            <a:fillRect/>
          </a:stretch>
        </p:blipFill>
        <p:spPr bwMode="auto">
          <a:xfrm>
            <a:off x="4673600" y="2133600"/>
            <a:ext cx="4241800" cy="3200400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9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3771900" cy="4897437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6706" y="0"/>
            <a:ext cx="4497294" cy="6858000"/>
          </a:xfrm>
          <a:solidFill>
            <a:srgbClr val="FF6666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8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71F6-8283-854C-A4BF-CBB289F6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 dirty="0"/>
              <a:t>Tripple mannouvor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C1D3-18AF-8947-BD44-289F1B9FD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K" dirty="0"/>
              <a:t>Chin Lift </a:t>
            </a:r>
          </a:p>
          <a:p>
            <a:r>
              <a:rPr lang="en-LK" dirty="0"/>
              <a:t>Jaw thrust</a:t>
            </a:r>
          </a:p>
          <a:p>
            <a:r>
              <a:rPr lang="en-LK" dirty="0"/>
              <a:t>Head tilt </a:t>
            </a:r>
          </a:p>
        </p:txBody>
      </p:sp>
    </p:spTree>
    <p:extLst>
      <p:ext uri="{BB962C8B-B14F-4D97-AF65-F5344CB8AC3E}">
        <p14:creationId xmlns:p14="http://schemas.microsoft.com/office/powerpoint/2010/main" val="190039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04442" y="0"/>
            <a:ext cx="5039558" cy="6858000"/>
          </a:xfrm>
          <a:solidFill>
            <a:srgbClr val="FF9BCD"/>
          </a:solidFill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en-US" dirty="0">
                <a:ea typeface="+mn-ea"/>
              </a:rPr>
              <a:t>        Mouth to Mask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endParaRPr lang="en-US" alt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"/>
              <a:defRPr/>
            </a:pPr>
            <a:endParaRPr lang="en-US" alt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"/>
              <a:defRPr/>
            </a:pPr>
            <a:endParaRPr lang="en-US" alt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"/>
              <a:defRPr/>
            </a:pPr>
            <a:endParaRPr lang="en-US" altLang="en-US" dirty="0">
              <a:ea typeface="+mn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en-US" dirty="0">
                <a:ea typeface="+mn-ea"/>
              </a:rPr>
              <a:t>         BVM (Bag-valve-mask)</a:t>
            </a:r>
          </a:p>
        </p:txBody>
      </p:sp>
      <p:pic>
        <p:nvPicPr>
          <p:cNvPr id="51204" name="Picture 5" descr="1024233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5" y="1109414"/>
            <a:ext cx="20764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 descr="P73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5" y="4412753"/>
            <a:ext cx="32480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4356100" y="53006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1207" name="Rectangle 1"/>
          <p:cNvSpPr>
            <a:spLocks noChangeArrowheads="1"/>
          </p:cNvSpPr>
          <p:nvPr/>
        </p:nvSpPr>
        <p:spPr bwMode="auto">
          <a:xfrm>
            <a:off x="721192" y="724693"/>
            <a:ext cx="3383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</a:pPr>
            <a:r>
              <a:rPr lang="en-US" sz="4400" spc="300" dirty="0">
                <a:latin typeface="League Gothic Regular"/>
                <a:cs typeface="League Gothic Regular"/>
              </a:rPr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294727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796117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6600" spc="300" dirty="0">
                <a:solidFill>
                  <a:schemeClr val="bg1"/>
                </a:solidFill>
                <a:latin typeface="Bebas Kai"/>
                <a:cs typeface="Bebas Kai"/>
              </a:rPr>
              <a:t>The </a:t>
            </a:r>
            <a:r>
              <a:rPr lang="en-US" sz="6600" spc="600" dirty="0">
                <a:solidFill>
                  <a:schemeClr val="bg1"/>
                </a:solidFill>
                <a:latin typeface="Bebas Kai"/>
                <a:cs typeface="Bebas Kai"/>
              </a:rPr>
              <a:t>most</a:t>
            </a:r>
            <a:br>
              <a:rPr lang="en-US" sz="6600" spc="600" dirty="0">
                <a:solidFill>
                  <a:schemeClr val="bg1"/>
                </a:solidFill>
                <a:latin typeface="Bebas Kai"/>
                <a:cs typeface="Bebas Kai"/>
              </a:rPr>
            </a:br>
            <a:r>
              <a:rPr lang="en-US" sz="6600" spc="300" dirty="0">
                <a:solidFill>
                  <a:schemeClr val="bg1"/>
                </a:solidFill>
                <a:latin typeface="Bebas Kai"/>
                <a:cs typeface="Bebas Kai"/>
              </a:rPr>
              <a:t> </a:t>
            </a:r>
            <a:r>
              <a:rPr lang="en-US" sz="6600" dirty="0">
                <a:solidFill>
                  <a:srgbClr val="FF6666"/>
                </a:solidFill>
                <a:latin typeface="Bebas Kai"/>
                <a:cs typeface="Bebas Kai"/>
              </a:rPr>
              <a:t>important</a:t>
            </a:r>
            <a:r>
              <a:rPr lang="en-US" sz="6600" spc="300" dirty="0">
                <a:solidFill>
                  <a:schemeClr val="bg1"/>
                </a:solidFill>
                <a:latin typeface="Bebas Kai"/>
                <a:cs typeface="Bebas Kai"/>
              </a:rPr>
              <a:t> </a:t>
            </a:r>
            <a:br>
              <a:rPr lang="en-US" sz="6600" spc="300" dirty="0">
                <a:solidFill>
                  <a:schemeClr val="bg1"/>
                </a:solidFill>
                <a:latin typeface="Bebas Kai"/>
                <a:cs typeface="Bebas Kai"/>
              </a:rPr>
            </a:br>
            <a:r>
              <a:rPr lang="en-US" sz="6600" spc="-300" dirty="0">
                <a:solidFill>
                  <a:schemeClr val="bg1"/>
                </a:solidFill>
                <a:latin typeface="Bebas Kai"/>
                <a:cs typeface="Bebas Kai"/>
              </a:rPr>
              <a:t>airway</a:t>
            </a:r>
            <a:r>
              <a:rPr lang="en-US" sz="6600" spc="300" dirty="0">
                <a:solidFill>
                  <a:schemeClr val="bg1"/>
                </a:solidFill>
                <a:latin typeface="Bebas Kai"/>
                <a:cs typeface="Bebas Kai"/>
              </a:rPr>
              <a:t> </a:t>
            </a:r>
            <a:r>
              <a:rPr lang="en-US" sz="6600" spc="-300" dirty="0">
                <a:solidFill>
                  <a:schemeClr val="bg1"/>
                </a:solidFill>
                <a:latin typeface="Bebas Kai"/>
                <a:cs typeface="Bebas Kai"/>
              </a:rPr>
              <a:t>skill</a:t>
            </a:r>
            <a:br>
              <a:rPr lang="en-US" sz="6600" spc="300" dirty="0">
                <a:solidFill>
                  <a:schemeClr val="bg1"/>
                </a:solidFill>
                <a:latin typeface="Bebas Kai"/>
                <a:cs typeface="Bebas Kai"/>
              </a:rPr>
            </a:br>
            <a:endParaRPr lang="en-US" sz="6600" spc="300" dirty="0">
              <a:solidFill>
                <a:schemeClr val="bg1"/>
              </a:solidFill>
              <a:latin typeface="Bebas Kai"/>
              <a:cs typeface="Bebas Kai"/>
            </a:endParaRPr>
          </a:p>
        </p:txBody>
      </p:sp>
    </p:spTree>
    <p:extLst>
      <p:ext uri="{BB962C8B-B14F-4D97-AF65-F5344CB8AC3E}">
        <p14:creationId xmlns:p14="http://schemas.microsoft.com/office/powerpoint/2010/main" val="178103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48355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>
                <a:solidFill>
                  <a:schemeClr val="tx1"/>
                </a:solidFill>
                <a:latin typeface="Bebas Kai" charset="0"/>
              </a:rPr>
              <a:t>Mask Ventilation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idx="1"/>
          </p:nvPr>
        </p:nvSpPr>
        <p:spPr>
          <a:xfrm>
            <a:off x="4032250" y="1219201"/>
            <a:ext cx="4932363" cy="506585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en-US" sz="2800" b="1" dirty="0">
                <a:latin typeface="Constantia" charset="0"/>
              </a:rPr>
              <a:t>Always the first response to inadequate oxygenation and ventilation</a:t>
            </a: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en-US" sz="2800" b="1" dirty="0">
              <a:latin typeface="Constantia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en-US" sz="2800" b="1" dirty="0">
              <a:latin typeface="Constantia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en-US" sz="2800" b="1" dirty="0">
                <a:latin typeface="Constantia" charset="0"/>
              </a:rPr>
              <a:t>The first “bail-out” maneuver to a failed intubation attempt</a:t>
            </a: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en-US" sz="2800" b="1" dirty="0">
              <a:latin typeface="Constantia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en-US" sz="2800" b="1" dirty="0">
              <a:latin typeface="Constantia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en-US" sz="2800" b="1" dirty="0">
                <a:latin typeface="Constantia" charset="0"/>
              </a:rPr>
              <a:t>Delay the urgency to intubate</a:t>
            </a:r>
          </a:p>
        </p:txBody>
      </p:sp>
      <p:pic>
        <p:nvPicPr>
          <p:cNvPr id="52228" name="Picture 4" descr="DSC00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19200"/>
            <a:ext cx="36861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DSC0067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860800"/>
            <a:ext cx="364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54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57213"/>
            <a:ext cx="5562600" cy="1143000"/>
          </a:xfrm>
        </p:spPr>
        <p:txBody>
          <a:bodyPr/>
          <a:lstStyle/>
          <a:p>
            <a:pPr eaLnBrk="1" hangingPunct="1"/>
            <a:r>
              <a:rPr lang="en-US">
                <a:latin typeface="Bebas Neue" charset="0"/>
              </a:rPr>
              <a:t>BVM Ventilation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5163"/>
            <a:ext cx="5340350" cy="4922837"/>
          </a:xfrm>
          <a:solidFill>
            <a:srgbClr val="BA121E"/>
          </a:solidFill>
        </p:spPr>
        <p:txBody>
          <a:bodyPr/>
          <a:lstStyle/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rgbClr val="FFFFFF"/>
                </a:solidFill>
                <a:latin typeface="Bebas Kai" charset="0"/>
              </a:rPr>
              <a:t>Requires practice to master</a:t>
            </a:r>
          </a:p>
          <a:p>
            <a:pPr marL="0" indent="0" eaLnBrk="1" hangingPunct="1">
              <a:buFont typeface="Wingdings 2" charset="0"/>
              <a:buNone/>
            </a:pPr>
            <a:endParaRPr lang="en-US" dirty="0">
              <a:solidFill>
                <a:srgbClr val="FFFFFF"/>
              </a:solidFill>
              <a:latin typeface="Bebas Kai" charset="0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rgbClr val="FFFFFF"/>
                </a:solidFill>
                <a:latin typeface="Bebas Kai" charset="0"/>
              </a:rPr>
              <a:t>One hand to</a:t>
            </a:r>
          </a:p>
          <a:p>
            <a:pPr lvl="1" eaLnBrk="1" hangingPunct="1"/>
            <a:r>
              <a:rPr lang="en-US" b="1" dirty="0">
                <a:solidFill>
                  <a:srgbClr val="FFFFFF"/>
                </a:solidFill>
                <a:latin typeface="Constantia" charset="0"/>
              </a:rPr>
              <a:t>Maintain face seal</a:t>
            </a:r>
          </a:p>
          <a:p>
            <a:pPr lvl="1" eaLnBrk="1" hangingPunct="1"/>
            <a:r>
              <a:rPr lang="en-US" b="1" dirty="0">
                <a:solidFill>
                  <a:srgbClr val="FFFFFF"/>
                </a:solidFill>
                <a:latin typeface="Constantia" charset="0"/>
              </a:rPr>
              <a:t>Position head</a:t>
            </a:r>
          </a:p>
          <a:p>
            <a:pPr lvl="1" eaLnBrk="1" hangingPunct="1"/>
            <a:r>
              <a:rPr lang="en-US" b="1" dirty="0">
                <a:solidFill>
                  <a:srgbClr val="FFFFFF"/>
                </a:solidFill>
                <a:latin typeface="Constantia" charset="0"/>
              </a:rPr>
              <a:t>Maintain patency</a:t>
            </a:r>
          </a:p>
          <a:p>
            <a:pPr marL="0" indent="0" eaLnBrk="1" hangingPunct="1">
              <a:buFont typeface="Wingdings 2" charset="0"/>
              <a:buNone/>
            </a:pPr>
            <a:endParaRPr lang="en-US" b="1" dirty="0">
              <a:solidFill>
                <a:srgbClr val="FFFFFF"/>
              </a:solidFill>
              <a:latin typeface="Constantia" charset="0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dirty="0">
                <a:solidFill>
                  <a:srgbClr val="FFFFFF"/>
                </a:solidFill>
                <a:latin typeface="Bebas Neue" charset="0"/>
              </a:rPr>
              <a:t>Other hand ventilates</a:t>
            </a:r>
          </a:p>
        </p:txBody>
      </p:sp>
      <p:pic>
        <p:nvPicPr>
          <p:cNvPr id="53252" name="Picture 6" descr="Bbagandmask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981075"/>
            <a:ext cx="38036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DSC006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989388"/>
            <a:ext cx="380365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1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0728" y="197768"/>
            <a:ext cx="698376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latin typeface="Bebas Neue" pitchFamily="34" charset="0"/>
              </a:rPr>
              <a:t>Bag-valve-mask, 2-person ventilation</a:t>
            </a:r>
          </a:p>
        </p:txBody>
      </p:sp>
      <p:pic>
        <p:nvPicPr>
          <p:cNvPr id="54275" name="Picture 3" descr="Fig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2" y="373530"/>
            <a:ext cx="8683086" cy="6308324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3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283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r>
              <a:rPr lang="en-US" sz="4000" dirty="0">
                <a:latin typeface="League Gothic" charset="0"/>
              </a:rPr>
              <a:t>     Sniffing the morning air!!</a:t>
            </a: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US" sz="4000" dirty="0">
              <a:latin typeface="League Gothic" charset="0"/>
            </a:endParaRPr>
          </a:p>
          <a:p>
            <a:endParaRPr lang="en-GB" sz="4000" dirty="0">
              <a:latin typeface="League Gothic" charset="0"/>
            </a:endParaRPr>
          </a:p>
        </p:txBody>
      </p:sp>
      <p:pic>
        <p:nvPicPr>
          <p:cNvPr id="5" name="Picture 2" descr="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0" y="1102178"/>
            <a:ext cx="8229600" cy="5486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7481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6600" dirty="0">
                <a:latin typeface="Bebas Neue" charset="0"/>
              </a:rPr>
              <a:t>Sniffing Position</a:t>
            </a:r>
            <a:br>
              <a:rPr lang="en-US" sz="6600" dirty="0">
                <a:latin typeface="Bebas Neue" charset="0"/>
              </a:rPr>
            </a:br>
            <a:br>
              <a:rPr lang="en-US" sz="6600" dirty="0">
                <a:latin typeface="Bebas Neue" charset="0"/>
              </a:rPr>
            </a:br>
            <a:br>
              <a:rPr lang="en-US" sz="6600" dirty="0">
                <a:latin typeface="Bebas Neue" charset="0"/>
              </a:rPr>
            </a:br>
            <a:br>
              <a:rPr lang="en-US" sz="6600" dirty="0">
                <a:latin typeface="Bebas Neue" charset="0"/>
              </a:rPr>
            </a:br>
            <a:br>
              <a:rPr lang="en-US" sz="6600" dirty="0">
                <a:latin typeface="Bebas Neue" charset="0"/>
              </a:rPr>
            </a:br>
            <a:endParaRPr lang="en-US" sz="6600" dirty="0">
              <a:latin typeface="Bebas Neue" charset="0"/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681492" y="2025907"/>
            <a:ext cx="8462508" cy="4832093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FFFFFF"/>
                </a:solidFill>
                <a:latin typeface="Bebas Neue" charset="0"/>
              </a:rPr>
              <a:t>Align oral, </a:t>
            </a:r>
          </a:p>
          <a:p>
            <a:pPr eaLnBrk="0" hangingPunct="0"/>
            <a:r>
              <a:rPr lang="en-US" sz="2800" dirty="0">
                <a:solidFill>
                  <a:srgbClr val="FFFFFF"/>
                </a:solidFill>
                <a:latin typeface="Bebas Neue" charset="0"/>
              </a:rPr>
              <a:t>pharyngeal, </a:t>
            </a:r>
          </a:p>
          <a:p>
            <a:pPr eaLnBrk="0" hangingPunct="0"/>
            <a:r>
              <a:rPr lang="en-US" sz="2800" dirty="0">
                <a:solidFill>
                  <a:srgbClr val="FFFFFF"/>
                </a:solidFill>
                <a:latin typeface="Bebas Neue" charset="0"/>
              </a:rPr>
              <a:t>and laryngeal axes to</a:t>
            </a:r>
          </a:p>
          <a:p>
            <a:pPr eaLnBrk="0" hangingPunct="0"/>
            <a:r>
              <a:rPr lang="en-US" sz="2800" dirty="0">
                <a:solidFill>
                  <a:srgbClr val="FFFFFF"/>
                </a:solidFill>
                <a:latin typeface="Bebas Neue" charset="0"/>
              </a:rPr>
              <a:t>bring epiglottis and </a:t>
            </a:r>
          </a:p>
          <a:p>
            <a:pPr eaLnBrk="0" hangingPunct="0"/>
            <a:r>
              <a:rPr lang="en-US" sz="2800" dirty="0">
                <a:solidFill>
                  <a:srgbClr val="FFFFFF"/>
                </a:solidFill>
                <a:latin typeface="Bebas Neue" charset="0"/>
              </a:rPr>
              <a:t>vocal cords into view</a:t>
            </a:r>
          </a:p>
          <a:p>
            <a:pPr eaLnBrk="0" hangingPunct="0"/>
            <a:endParaRPr lang="en-US" sz="2800" dirty="0">
              <a:solidFill>
                <a:srgbClr val="FFFFFF"/>
              </a:solidFill>
              <a:latin typeface="Bebas Neue" charset="0"/>
            </a:endParaRPr>
          </a:p>
          <a:p>
            <a:pPr eaLnBrk="0" hangingPunct="0"/>
            <a:endParaRPr lang="en-US" sz="2800" dirty="0">
              <a:solidFill>
                <a:srgbClr val="FFFFFF"/>
              </a:solidFill>
              <a:latin typeface="Bebas Neue" charset="0"/>
            </a:endParaRPr>
          </a:p>
          <a:p>
            <a:pPr eaLnBrk="0" hangingPunct="0"/>
            <a:endParaRPr lang="en-US" sz="2800" dirty="0">
              <a:solidFill>
                <a:srgbClr val="FFFFFF"/>
              </a:solidFill>
              <a:latin typeface="Bebas Neue" charset="0"/>
            </a:endParaRPr>
          </a:p>
          <a:p>
            <a:pPr eaLnBrk="0" hangingPunct="0"/>
            <a:endParaRPr lang="en-US" sz="2800" dirty="0">
              <a:solidFill>
                <a:srgbClr val="FFFFFF"/>
              </a:solidFill>
              <a:latin typeface="Bebas Neue" charset="0"/>
            </a:endParaRPr>
          </a:p>
          <a:p>
            <a:pPr eaLnBrk="0" hangingPunct="0"/>
            <a:endParaRPr lang="en-US" sz="2800" dirty="0">
              <a:solidFill>
                <a:srgbClr val="FFFFFF"/>
              </a:solidFill>
              <a:latin typeface="Bebas Neue" charset="0"/>
            </a:endParaRPr>
          </a:p>
          <a:p>
            <a:pPr eaLnBrk="0" hangingPunct="0"/>
            <a:endParaRPr lang="en-US" sz="2800" dirty="0">
              <a:solidFill>
                <a:srgbClr val="FFFFFF"/>
              </a:solidFill>
              <a:latin typeface="Bebas Neue" charset="0"/>
            </a:endParaRPr>
          </a:p>
        </p:txBody>
      </p:sp>
      <p:pic>
        <p:nvPicPr>
          <p:cNvPr id="5" name="Picture 5" descr="sn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19" y="3561012"/>
            <a:ext cx="5280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2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Bag%20mask%20venti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686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86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Bag%20mask%20ventilation%20two%20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8458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0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0"/>
            <a:ext cx="3457575" cy="3615765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4500" u="sng" dirty="0">
                <a:latin typeface="Calibri" charset="0"/>
              </a:rPr>
            </a:br>
            <a:r>
              <a:rPr lang="en-US" sz="4500" u="sng" dirty="0">
                <a:latin typeface="Bebas Neue" charset="0"/>
              </a:rPr>
              <a:t>BVM Ventilation: </a:t>
            </a:r>
            <a:br>
              <a:rPr lang="en-US" sz="4500" u="sng" dirty="0">
                <a:latin typeface="Bebas Neue" charset="0"/>
              </a:rPr>
            </a:br>
            <a:r>
              <a:rPr lang="en-US" sz="2900" u="sng" dirty="0">
                <a:latin typeface="Bebas Neue" charset="0"/>
              </a:rPr>
              <a:t>Assessment of Efficacy</a:t>
            </a:r>
            <a:endParaRPr lang="en-US" sz="4500" dirty="0">
              <a:latin typeface="Bebas Neue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492500" y="0"/>
            <a:ext cx="5688013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endParaRPr lang="en-US" dirty="0">
              <a:solidFill>
                <a:schemeClr val="accent1"/>
              </a:solidFill>
              <a:latin typeface="Constanti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solidFill>
                  <a:srgbClr val="FFFFFF"/>
                </a:solidFill>
                <a:latin typeface="Bebas Kai"/>
                <a:cs typeface="Bebas Kai"/>
              </a:rPr>
              <a:t>How do I know I am ventilating?</a:t>
            </a:r>
          </a:p>
          <a:p>
            <a:pPr eaLnBrk="1" hangingPunct="1">
              <a:buFont typeface="Wingdings" charset="0"/>
              <a:buNone/>
            </a:pPr>
            <a:endParaRPr lang="en-US" b="1" dirty="0">
              <a:solidFill>
                <a:srgbClr val="FFFFFF"/>
              </a:solidFill>
              <a:latin typeface="Bebas Kai"/>
              <a:cs typeface="Bebas Kai"/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nstantia" charset="0"/>
              </a:rPr>
              <a:t>Observe the chest rise and fall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nstantia" charset="0"/>
              </a:rPr>
              <a:t>Good bilateral air entry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nstantia" charset="0"/>
              </a:rPr>
              <a:t>Lack of air entering the stomach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nstantia" charset="0"/>
              </a:rPr>
              <a:t>Feeling the bag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nstantia" charset="0"/>
              </a:rPr>
              <a:t>ETco2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nstantia" charset="0"/>
              </a:rPr>
              <a:t>Pulse </a:t>
            </a:r>
            <a:r>
              <a:rPr lang="en-US" b="1" dirty="0" err="1">
                <a:solidFill>
                  <a:schemeClr val="bg1"/>
                </a:solidFill>
                <a:latin typeface="Constantia" charset="0"/>
              </a:rPr>
              <a:t>oximetry</a:t>
            </a:r>
            <a:endParaRPr lang="en-US" b="1" dirty="0">
              <a:solidFill>
                <a:schemeClr val="bg1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4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Chin lift &amp; head tilt </a:t>
            </a:r>
          </a:p>
        </p:txBody>
      </p:sp>
      <p:pic>
        <p:nvPicPr>
          <p:cNvPr id="4" name="Content Placeholder 3" descr="a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7059"/>
          <a:stretch>
            <a:fillRect/>
          </a:stretch>
        </p:blipFill>
        <p:spPr>
          <a:xfrm>
            <a:off x="51481" y="1447210"/>
            <a:ext cx="9205361" cy="5269270"/>
          </a:xfrm>
        </p:spPr>
      </p:pic>
    </p:spTree>
    <p:extLst>
      <p:ext uri="{BB962C8B-B14F-4D97-AF65-F5344CB8AC3E}">
        <p14:creationId xmlns:p14="http://schemas.microsoft.com/office/powerpoint/2010/main" val="248028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"/>
            <a:ext cx="9144000" cy="6858000"/>
          </a:xfrm>
          <a:solidFill>
            <a:srgbClr val="FCD5B5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5400" dirty="0">
                <a:latin typeface="Bebas Neue" charset="0"/>
              </a:rPr>
              <a:t>Laryngeal Mask Airway</a:t>
            </a:r>
            <a:br>
              <a:rPr lang="en-US" sz="5400" dirty="0">
                <a:latin typeface="Bebas Neue" charset="0"/>
              </a:rPr>
            </a:br>
            <a:br>
              <a:rPr lang="en-US" sz="5400" dirty="0">
                <a:latin typeface="Bebas Neue" charset="0"/>
              </a:rPr>
            </a:br>
            <a:br>
              <a:rPr lang="en-US" sz="5400" dirty="0">
                <a:latin typeface="Bebas Neue" charset="0"/>
              </a:rPr>
            </a:br>
            <a:br>
              <a:rPr lang="en-US" sz="5400" dirty="0">
                <a:latin typeface="Bebas Neue" charset="0"/>
              </a:rPr>
            </a:br>
            <a:br>
              <a:rPr lang="en-US" sz="5400" dirty="0">
                <a:latin typeface="Bebas Neue" charset="0"/>
              </a:rPr>
            </a:br>
            <a:br>
              <a:rPr lang="en-US" sz="5400" dirty="0">
                <a:latin typeface="Bebas Neue" charset="0"/>
              </a:rPr>
            </a:br>
            <a:br>
              <a:rPr lang="en-US" sz="5400" dirty="0">
                <a:latin typeface="Bebas Neue" charset="0"/>
              </a:rPr>
            </a:br>
            <a:endParaRPr lang="en-US" sz="5400" dirty="0">
              <a:latin typeface="Bebas Neue" charset="0"/>
            </a:endParaRPr>
          </a:p>
        </p:txBody>
      </p:sp>
      <p:pic>
        <p:nvPicPr>
          <p:cNvPr id="63491" name="Picture 3" descr="MVC-028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8038" y="1557338"/>
            <a:ext cx="7065962" cy="5300662"/>
          </a:xfrm>
          <a:noFill/>
        </p:spPr>
      </p:pic>
    </p:spTree>
    <p:extLst>
      <p:ext uri="{BB962C8B-B14F-4D97-AF65-F5344CB8AC3E}">
        <p14:creationId xmlns:p14="http://schemas.microsoft.com/office/powerpoint/2010/main" val="16590208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lassic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71663"/>
            <a:ext cx="8172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3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yngeal-Mask-Airwa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00" r="-29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5032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MA - uniq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27" r="-21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182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120024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6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179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9499i-g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4076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gel_O2_detai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5" r="-13205"/>
          <a:stretch>
            <a:fillRect/>
          </a:stretch>
        </p:blipFill>
        <p:spPr>
          <a:xfrm>
            <a:off x="-194235" y="164354"/>
            <a:ext cx="9338234" cy="6559176"/>
          </a:xfrm>
        </p:spPr>
      </p:pic>
    </p:spTree>
    <p:extLst>
      <p:ext uri="{BB962C8B-B14F-4D97-AF65-F5344CB8AC3E}">
        <p14:creationId xmlns:p14="http://schemas.microsoft.com/office/powerpoint/2010/main" val="3292391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yngeal mask in use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2667"/>
          <a:stretch>
            <a:fillRect/>
          </a:stretch>
        </p:blipFill>
        <p:spPr>
          <a:xfrm>
            <a:off x="101881" y="1615140"/>
            <a:ext cx="8961437" cy="5138271"/>
          </a:xfrm>
        </p:spPr>
      </p:pic>
    </p:spTree>
    <p:extLst>
      <p:ext uri="{BB962C8B-B14F-4D97-AF65-F5344CB8AC3E}">
        <p14:creationId xmlns:p14="http://schemas.microsoft.com/office/powerpoint/2010/main" val="4285337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47663"/>
            <a:ext cx="7772400" cy="944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solidFill>
                  <a:srgbClr val="FF0000"/>
                </a:solidFill>
                <a:latin typeface="Bebas Neue" pitchFamily="34" charset="0"/>
              </a:rPr>
              <a:t>LMA Insertion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457200" y="1965325"/>
            <a:ext cx="7924800" cy="3597275"/>
            <a:chOff x="288" y="1056"/>
            <a:chExt cx="4992" cy="2266"/>
          </a:xfrm>
        </p:grpSpPr>
        <p:pic>
          <p:nvPicPr>
            <p:cNvPr id="655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" t="16457" r="14647" b="8873"/>
            <a:stretch>
              <a:fillRect/>
            </a:stretch>
          </p:blipFill>
          <p:spPr bwMode="auto">
            <a:xfrm>
              <a:off x="288" y="1066"/>
              <a:ext cx="2352" cy="2256"/>
            </a:xfrm>
            <a:prstGeom prst="rect">
              <a:avLst/>
            </a:prstGeom>
            <a:noFill/>
            <a:ln w="3810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1" name="Picture 5" descr="Fig59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56"/>
              <a:ext cx="2400" cy="2266"/>
            </a:xfrm>
            <a:prstGeom prst="rect">
              <a:avLst/>
            </a:prstGeom>
            <a:noFill/>
            <a:ln w="3810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6936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>
                <a:latin typeface="Bebas Neue" charset="0"/>
              </a:rPr>
              <a:t>Laryngeal Mask Airway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685087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2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d-Tilt-Chin-Lift--Adult-Chi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b="14230"/>
          <a:stretch>
            <a:fillRect/>
          </a:stretch>
        </p:blipFill>
        <p:spPr>
          <a:xfrm>
            <a:off x="0" y="1417638"/>
            <a:ext cx="9144000" cy="544191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Chin lift &amp; head tilt </a:t>
            </a:r>
          </a:p>
        </p:txBody>
      </p:sp>
    </p:spTree>
    <p:extLst>
      <p:ext uri="{BB962C8B-B14F-4D97-AF65-F5344CB8AC3E}">
        <p14:creationId xmlns:p14="http://schemas.microsoft.com/office/powerpoint/2010/main" val="347865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mccart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3373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solidFill>
            <a:srgbClr val="FF9B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sz="26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>
              <a:defRPr sz="21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1919288" indent="-20955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376488" indent="-20955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2833688" indent="-20955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290888" indent="-20955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r>
              <a:rPr lang="en-US" sz="6000">
                <a:solidFill>
                  <a:schemeClr val="tx2"/>
                </a:solidFill>
                <a:latin typeface="Bebas Neue" charset="0"/>
              </a:rPr>
              <a:t>              Laryngeal Mask Airway</a:t>
            </a:r>
          </a:p>
        </p:txBody>
      </p:sp>
    </p:spTree>
    <p:extLst>
      <p:ext uri="{BB962C8B-B14F-4D97-AF65-F5344CB8AC3E}">
        <p14:creationId xmlns:p14="http://schemas.microsoft.com/office/powerpoint/2010/main" val="215280768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74316"/>
              </p:ext>
            </p:extLst>
          </p:nvPr>
        </p:nvGraphicFramePr>
        <p:xfrm>
          <a:off x="457200" y="1600200"/>
          <a:ext cx="8458200" cy="487839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LMA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Patient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Neonate / Infants &lt; 5 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bas Neu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1 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Infants 5-10 k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bas Neu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Infants / Children 10-20 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bas Neu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2 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Children 20-30 k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bas Neu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Children/Small adults 30-50 k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bas Neu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Adults 50-70 k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bas Neu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bas Neue" charset="0"/>
                          <a:ea typeface="ＭＳ Ｐゴシック" charset="0"/>
                          <a:cs typeface="Arial" charset="0"/>
                        </a:rPr>
                        <a:t>Large adult &gt;70 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bas Neu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7463"/>
            <a:ext cx="9144000" cy="1108075"/>
          </a:xfrm>
          <a:prstGeom prst="rect">
            <a:avLst/>
          </a:prstGeom>
          <a:solidFill>
            <a:srgbClr val="FF9BCD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600" kern="0" dirty="0">
                <a:solidFill>
                  <a:srgbClr val="0070C0"/>
                </a:solidFill>
                <a:latin typeface="28 Days Later" panose="020B0603050302020204" pitchFamily="34" charset="0"/>
                <a:ea typeface="+mn-ea"/>
                <a:cs typeface="Arial" pitchFamily="34" charset="0"/>
              </a:rPr>
              <a:t>           LMA Sizing</a:t>
            </a:r>
            <a:endParaRPr lang="en-GB" sz="6600" kern="0" dirty="0">
              <a:solidFill>
                <a:srgbClr val="0070C0"/>
              </a:solidFill>
              <a:latin typeface="28 Days Later" panose="020B06030503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32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LMA all si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60350"/>
            <a:ext cx="8675687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498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3348038" cy="1223963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>
                <a:latin typeface="Bebas Neue" charset="0"/>
              </a:rPr>
              <a:t>Advantages </a:t>
            </a:r>
            <a:br>
              <a:rPr lang="en-US" dirty="0">
                <a:latin typeface="Bebas Neue" charset="0"/>
              </a:rPr>
            </a:br>
            <a:r>
              <a:rPr lang="en-US" dirty="0">
                <a:latin typeface="Bebas Neue" charset="0"/>
              </a:rPr>
              <a:t>of Using LMA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8038" y="0"/>
            <a:ext cx="5795962" cy="6858000"/>
          </a:xfrm>
          <a:solidFill>
            <a:srgbClr val="FF9BCD"/>
          </a:solidFill>
        </p:spPr>
        <p:txBody>
          <a:bodyPr lIns="92075" tIns="46038" rIns="92075" bIns="46038"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latin typeface="Constanti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Leaves provider’s hands free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latin typeface="Adobe Hebrew"/>
              <a:cs typeface="Adobe Hebrew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Patient can produce effective cough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latin typeface="Adobe Hebrew"/>
              <a:cs typeface="Adobe Hebrew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Allows spontaneous ventilation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latin typeface="Adobe Hebrew"/>
              <a:cs typeface="Adobe Hebrew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Malposition even can adequately ventilate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Sore Throat- less than ETT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dobe Hebrew"/>
              <a:cs typeface="Adobe Hebr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Better tolerated than ETT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dobe Hebrew"/>
              <a:cs typeface="Adobe Hebr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Better than Face Mask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dobe Hebrew"/>
              <a:cs typeface="Adobe Hebr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dobe Hebrew"/>
                <a:cs typeface="Adobe Hebrew"/>
              </a:rPr>
              <a:t>Minimal Cardiovascular Response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latin typeface="Constanti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2683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686" y="642255"/>
            <a:ext cx="4010647" cy="11430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Bebas Neue" pitchFamily="34" charset="0"/>
                <a:ea typeface="+mj-ea"/>
              </a:rPr>
              <a:t>Disadvantages </a:t>
            </a:r>
            <a:br>
              <a:rPr lang="en-US" dirty="0">
                <a:solidFill>
                  <a:srgbClr val="000000"/>
                </a:solidFill>
                <a:latin typeface="Bebas Neue" pitchFamily="34" charset="0"/>
                <a:ea typeface="+mj-ea"/>
              </a:rPr>
            </a:br>
            <a:r>
              <a:rPr lang="en-US" dirty="0">
                <a:solidFill>
                  <a:srgbClr val="000000"/>
                </a:solidFill>
                <a:latin typeface="Bebas Neue" pitchFamily="34" charset="0"/>
                <a:ea typeface="+mj-ea"/>
              </a:rPr>
              <a:t>of LMA over ETT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0"/>
            <a:ext cx="4641850" cy="6858000"/>
          </a:xfrm>
          <a:solidFill>
            <a:schemeClr val="bg2">
              <a:lumMod val="25000"/>
            </a:schemeClr>
          </a:solidFill>
        </p:spPr>
        <p:txBody>
          <a:bodyPr lIns="92075" tIns="46038" rIns="92075" bIns="46038"/>
          <a:lstStyle/>
          <a:p>
            <a:pPr marL="0" indent="0" eaLnBrk="1" hangingPunct="1">
              <a:buNone/>
              <a:defRPr/>
            </a:pPr>
            <a:endParaRPr lang="en-US" altLang="en-US" sz="3500" dirty="0">
              <a:solidFill>
                <a:srgbClr val="EEECE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en-US" sz="3500" dirty="0">
                <a:solidFill>
                  <a:srgbClr val="EEECE1"/>
                </a:solidFill>
                <a:ea typeface="+mn-ea"/>
              </a:rPr>
              <a:t>Lower seal pressure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altLang="en-US" sz="3500" dirty="0">
              <a:solidFill>
                <a:srgbClr val="EEECE1"/>
              </a:solidFill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en-US" sz="3500" dirty="0">
                <a:solidFill>
                  <a:srgbClr val="EEECE1"/>
                </a:solidFill>
                <a:ea typeface="+mn-ea"/>
              </a:rPr>
              <a:t>Higher frequency of gastric insufflation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altLang="en-US" sz="3500" dirty="0">
              <a:solidFill>
                <a:srgbClr val="EEECE1"/>
              </a:solidFill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en-US" sz="3500" dirty="0">
                <a:solidFill>
                  <a:srgbClr val="EEECE1"/>
                </a:solidFill>
                <a:ea typeface="+mn-ea"/>
              </a:rPr>
              <a:t>Increased Aspiration risk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altLang="en-US" sz="3500" dirty="0">
              <a:solidFill>
                <a:srgbClr val="EEECE1"/>
              </a:solidFill>
              <a:ea typeface="+mn-e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en-US" sz="2400" dirty="0">
              <a:solidFill>
                <a:srgbClr val="FFFF66"/>
              </a:solidFill>
              <a:ea typeface="+mn-e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en-US" sz="2400" dirty="0">
              <a:solidFill>
                <a:srgbClr val="FFFF66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632744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6192456" cy="6858000"/>
          </a:xfrm>
          <a:solidFill>
            <a:srgbClr val="FF6600"/>
          </a:solidFill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4000" b="1" dirty="0">
              <a:latin typeface="Constanti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8000" dirty="0">
                <a:solidFill>
                  <a:schemeClr val="bg2"/>
                </a:solidFill>
                <a:latin typeface="Bebas Neue" charset="0"/>
              </a:rPr>
              <a:t>Endotracheal</a:t>
            </a:r>
          </a:p>
          <a:p>
            <a:pPr eaLnBrk="1" hangingPunct="1">
              <a:buFont typeface="Wingdings" charset="0"/>
              <a:buNone/>
            </a:pPr>
            <a:r>
              <a:rPr lang="en-US" sz="8000" dirty="0">
                <a:solidFill>
                  <a:schemeClr val="bg2"/>
                </a:solidFill>
                <a:latin typeface="Bebas Neue" charset="0"/>
              </a:rPr>
              <a:t>intubation</a:t>
            </a:r>
          </a:p>
        </p:txBody>
      </p:sp>
    </p:spTree>
    <p:extLst>
      <p:ext uri="{BB962C8B-B14F-4D97-AF65-F5344CB8AC3E}">
        <p14:creationId xmlns:p14="http://schemas.microsoft.com/office/powerpoint/2010/main" val="764483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0"/>
            <a:ext cx="3876954" cy="6858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000000"/>
                </a:solidFill>
                <a:latin typeface="Bebas Neue" pitchFamily="34" charset="0"/>
                <a:ea typeface="+mj-ea"/>
              </a:rPr>
              <a:t>   Indications for endotracheal intubation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0442" y="0"/>
            <a:ext cx="5303558" cy="6858000"/>
          </a:xfrm>
          <a:solidFill>
            <a:schemeClr val="accent3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marL="552450" indent="-552450" eaLnBrk="1" hangingPunct="1">
              <a:lnSpc>
                <a:spcPct val="140000"/>
              </a:lnSpc>
              <a:buFont typeface="Wingdings" charset="0"/>
              <a:buAutoNum type="arabicPeriod"/>
            </a:pPr>
            <a:endParaRPr lang="en-US" sz="3200" spc="-150" dirty="0">
              <a:solidFill>
                <a:schemeClr val="bg1"/>
              </a:solidFill>
              <a:latin typeface="+mj-lt"/>
            </a:endParaRPr>
          </a:p>
          <a:p>
            <a:pPr marL="552450" indent="-552450" eaLnBrk="1" hangingPunct="1">
              <a:lnSpc>
                <a:spcPct val="140000"/>
              </a:lnSpc>
              <a:buFont typeface="Wingdings" charset="0"/>
              <a:buAutoNum type="arabicPeriod"/>
            </a:pPr>
            <a:r>
              <a:rPr lang="en-US" sz="3200" spc="-150" dirty="0">
                <a:solidFill>
                  <a:schemeClr val="bg1"/>
                </a:solidFill>
                <a:latin typeface="+mj-lt"/>
              </a:rPr>
              <a:t>Provides relatively better  protection against pulmonary aspiration</a:t>
            </a:r>
          </a:p>
          <a:p>
            <a:pPr marL="552450" indent="-552450" eaLnBrk="1" hangingPunct="1">
              <a:lnSpc>
                <a:spcPct val="140000"/>
              </a:lnSpc>
              <a:buFont typeface="Wingdings" charset="0"/>
              <a:buAutoNum type="arabicPeriod"/>
            </a:pPr>
            <a:r>
              <a:rPr lang="en-US" sz="3200" spc="-150" dirty="0">
                <a:solidFill>
                  <a:schemeClr val="bg1"/>
                </a:solidFill>
                <a:latin typeface="+mj-lt"/>
              </a:rPr>
              <a:t>Maintains a patent conduit for respiratory gas exchange</a:t>
            </a:r>
          </a:p>
          <a:p>
            <a:pPr marL="552450" indent="-552450" eaLnBrk="1" hangingPunct="1">
              <a:lnSpc>
                <a:spcPct val="140000"/>
              </a:lnSpc>
              <a:buFont typeface="Wingdings" charset="0"/>
              <a:buAutoNum type="arabicPeriod"/>
            </a:pPr>
            <a:r>
              <a:rPr lang="en-US" sz="3200" spc="-150" dirty="0">
                <a:solidFill>
                  <a:schemeClr val="bg1"/>
                </a:solidFill>
                <a:latin typeface="+mj-lt"/>
              </a:rPr>
              <a:t>Provides a means for coupling the lungs to mechanical ventilators</a:t>
            </a:r>
          </a:p>
          <a:p>
            <a:pPr marL="552450" indent="-552450" eaLnBrk="1" hangingPunct="1">
              <a:lnSpc>
                <a:spcPct val="140000"/>
              </a:lnSpc>
              <a:buFont typeface="Wingdings" charset="0"/>
              <a:buAutoNum type="arabicPeriod"/>
            </a:pPr>
            <a:r>
              <a:rPr lang="en-US" sz="3200" spc="-150" dirty="0">
                <a:solidFill>
                  <a:schemeClr val="bg1"/>
                </a:solidFill>
                <a:latin typeface="+mj-lt"/>
              </a:rPr>
              <a:t>Establishes a route for clearance of secretions</a:t>
            </a:r>
          </a:p>
          <a:p>
            <a:pPr marL="552450" indent="-552450" eaLnBrk="1" hangingPunct="1">
              <a:lnSpc>
                <a:spcPct val="140000"/>
              </a:lnSpc>
              <a:buFont typeface="Wingdings" charset="0"/>
              <a:buAutoNum type="arabicPeriod"/>
            </a:pPr>
            <a:r>
              <a:rPr lang="en-US" sz="3200" spc="-150" dirty="0">
                <a:solidFill>
                  <a:schemeClr val="bg1"/>
                </a:solidFill>
                <a:latin typeface="+mj-lt"/>
              </a:rPr>
              <a:t>Provides a route for drug administration</a:t>
            </a:r>
            <a:endParaRPr lang="en-US" spc="-1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5097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dirty="0">
                <a:latin typeface="Bebas Neue" charset="0"/>
              </a:rPr>
              <a:t>        Equipment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9138"/>
            <a:ext cx="4643438" cy="4868862"/>
          </a:xfrm>
          <a:solidFill>
            <a:srgbClr val="92D050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Blip>
                <a:blip r:embed="rId2"/>
              </a:buBlip>
            </a:pPr>
            <a:r>
              <a:rPr lang="en-US" sz="3800" dirty="0">
                <a:latin typeface="Bebas Neue" charset="0"/>
              </a:rPr>
              <a:t>Laryngoscope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Blip>
                <a:blip r:embed="rId2"/>
              </a:buBlip>
            </a:pPr>
            <a:r>
              <a:rPr lang="en-US" sz="3800" dirty="0">
                <a:latin typeface="Bebas Neue" charset="0"/>
              </a:rPr>
              <a:t>Tubes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Blip>
                <a:blip r:embed="rId2"/>
              </a:buBlip>
            </a:pPr>
            <a:r>
              <a:rPr lang="en-US" sz="3800" dirty="0">
                <a:latin typeface="Bebas Neue" charset="0"/>
              </a:rPr>
              <a:t>Oxygen source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Blip>
                <a:blip r:embed="rId2"/>
              </a:buBlip>
            </a:pPr>
            <a:r>
              <a:rPr lang="en-US" sz="3800" dirty="0">
                <a:latin typeface="Bebas Neue" charset="0"/>
              </a:rPr>
              <a:t>Bag &amp; Mask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Blip>
                <a:blip r:embed="rId2"/>
              </a:buBlip>
            </a:pPr>
            <a:r>
              <a:rPr lang="en-US" sz="3800" dirty="0">
                <a:latin typeface="Bebas Neue" charset="0"/>
              </a:rPr>
              <a:t>Suction</a:t>
            </a: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2"/>
              </a:buBlip>
            </a:pPr>
            <a:endParaRPr lang="en-US" sz="3800" dirty="0">
              <a:latin typeface="Bebas Neue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89138"/>
            <a:ext cx="4500562" cy="4868862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lvl="1" eaLnBrk="1" hangingPunct="1">
              <a:buFont typeface="Wingdings" charset="0"/>
              <a:buBlip>
                <a:blip r:embed="rId2"/>
              </a:buBlip>
            </a:pPr>
            <a:r>
              <a:rPr lang="en-US" sz="3800" dirty="0">
                <a:solidFill>
                  <a:srgbClr val="EEECE1"/>
                </a:solidFill>
                <a:latin typeface="Bebas Neue" charset="0"/>
              </a:rPr>
              <a:t>Lubricant</a:t>
            </a:r>
          </a:p>
          <a:p>
            <a:pPr lvl="1" eaLnBrk="1" hangingPunct="1">
              <a:buFont typeface="Wingdings" charset="0"/>
              <a:buBlip>
                <a:blip r:embed="rId2"/>
              </a:buBlip>
            </a:pPr>
            <a:r>
              <a:rPr lang="en-US" sz="3800" dirty="0">
                <a:solidFill>
                  <a:srgbClr val="EEECE1"/>
                </a:solidFill>
                <a:latin typeface="Bebas Neue" charset="0"/>
              </a:rPr>
              <a:t>Forceps (Magill)</a:t>
            </a:r>
            <a:endParaRPr lang="fa-IR" sz="3800" dirty="0">
              <a:solidFill>
                <a:srgbClr val="EEECE1"/>
              </a:solidFill>
              <a:latin typeface="Bebas Neue" charset="0"/>
              <a:cs typeface="Majalla UI" charset="0"/>
            </a:endParaRPr>
          </a:p>
          <a:p>
            <a:pPr lvl="1" eaLnBrk="1" hangingPunct="1">
              <a:buFont typeface="Wingdings" charset="0"/>
              <a:buBlip>
                <a:blip r:embed="rId2"/>
              </a:buBlip>
            </a:pPr>
            <a:r>
              <a:rPr lang="en-US" sz="3800" dirty="0">
                <a:solidFill>
                  <a:srgbClr val="EEECE1"/>
                </a:solidFill>
                <a:latin typeface="Bebas Neue" charset="0"/>
              </a:rPr>
              <a:t>Adhesive tape</a:t>
            </a:r>
          </a:p>
          <a:p>
            <a:pPr lvl="1" eaLnBrk="1" hangingPunct="1">
              <a:buFont typeface="Wingdings" charset="0"/>
              <a:buBlip>
                <a:blip r:embed="rId2"/>
              </a:buBlip>
            </a:pPr>
            <a:r>
              <a:rPr lang="en-US" sz="3800" dirty="0" err="1">
                <a:solidFill>
                  <a:srgbClr val="EEECE1"/>
                </a:solidFill>
                <a:latin typeface="Bebas Neue" charset="0"/>
              </a:rPr>
              <a:t>Stylet</a:t>
            </a:r>
            <a:endParaRPr lang="en-US" sz="3800" dirty="0">
              <a:solidFill>
                <a:srgbClr val="EEECE1"/>
              </a:solidFill>
              <a:latin typeface="Bebas Neue" charset="0"/>
            </a:endParaRPr>
          </a:p>
          <a:p>
            <a:pPr lvl="1" eaLnBrk="1" hangingPunct="1">
              <a:buFont typeface="Wingdings" charset="0"/>
              <a:buBlip>
                <a:blip r:embed="rId2"/>
              </a:buBlip>
            </a:pPr>
            <a:r>
              <a:rPr lang="en-US" sz="3800" dirty="0">
                <a:solidFill>
                  <a:srgbClr val="EEECE1"/>
                </a:solidFill>
                <a:latin typeface="Bebas Neue" charset="0"/>
              </a:rPr>
              <a:t>Syringe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endParaRPr lang="en-US" sz="38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29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49237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>
                <a:latin typeface="Bebas Neue" charset="0"/>
              </a:rPr>
              <a:t>Stainless Laryngoscope Blades</a:t>
            </a:r>
          </a:p>
        </p:txBody>
      </p:sp>
      <p:pic>
        <p:nvPicPr>
          <p:cNvPr id="75779" name="Picture 3" descr="Stainless Laryngoscope Blad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636838"/>
            <a:ext cx="8937625" cy="4105275"/>
          </a:xfrm>
          <a:noFill/>
        </p:spPr>
      </p:pic>
    </p:spTree>
    <p:extLst>
      <p:ext uri="{BB962C8B-B14F-4D97-AF65-F5344CB8AC3E}">
        <p14:creationId xmlns:p14="http://schemas.microsoft.com/office/powerpoint/2010/main" val="2143609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6600" dirty="0">
                <a:latin typeface="Bebas Neue" charset="0"/>
              </a:rPr>
              <a:t>Tracheal Tube</a:t>
            </a:r>
          </a:p>
        </p:txBody>
      </p:sp>
      <p:pic>
        <p:nvPicPr>
          <p:cNvPr id="76803" name="Picture 3" descr="Mallinckrodt Intermediate Hi-Lo® Tracheal Tub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0438" y="1844675"/>
            <a:ext cx="6913562" cy="4600575"/>
          </a:xfrm>
          <a:noFill/>
        </p:spPr>
      </p:pic>
    </p:spTree>
    <p:extLst>
      <p:ext uri="{BB962C8B-B14F-4D97-AF65-F5344CB8AC3E}">
        <p14:creationId xmlns:p14="http://schemas.microsoft.com/office/powerpoint/2010/main" val="302918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9-04 at 9.26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2" b="15282"/>
          <a:stretch>
            <a:fillRect/>
          </a:stretch>
        </p:blipFill>
        <p:spPr>
          <a:xfrm>
            <a:off x="-153006" y="1417638"/>
            <a:ext cx="9560306" cy="544036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Chin lift &amp; head tilt </a:t>
            </a:r>
          </a:p>
        </p:txBody>
      </p:sp>
    </p:spTree>
    <p:extLst>
      <p:ext uri="{BB962C8B-B14F-4D97-AF65-F5344CB8AC3E}">
        <p14:creationId xmlns:p14="http://schemas.microsoft.com/office/powerpoint/2010/main" val="678464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991" y="1332102"/>
            <a:ext cx="6733025" cy="5525898"/>
          </a:xfr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5301" y="3"/>
            <a:ext cx="9144000" cy="15299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2"/>
                </a:solidFill>
                <a:latin typeface="Calibri" charset="0"/>
              </a:rPr>
              <a:t>ETT : sizes (</a:t>
            </a:r>
            <a:r>
              <a:rPr lang="en-US" sz="6000" dirty="0" err="1">
                <a:solidFill>
                  <a:schemeClr val="bg2"/>
                </a:solidFill>
                <a:latin typeface="Calibri" charset="0"/>
              </a:rPr>
              <a:t>Pediartics</a:t>
            </a:r>
            <a:r>
              <a:rPr lang="en-US" sz="6000" dirty="0">
                <a:solidFill>
                  <a:schemeClr val="bg2"/>
                </a:solidFill>
                <a:latin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9487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13471" y="0"/>
            <a:ext cx="3964663" cy="6858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5400" dirty="0">
                <a:solidFill>
                  <a:srgbClr val="EEECE1"/>
                </a:solidFill>
                <a:latin typeface="Tekton" charset="0"/>
              </a:rPr>
              <a:t>Anticipate </a:t>
            </a:r>
            <a:br>
              <a:rPr lang="en-US" sz="5400" dirty="0">
                <a:solidFill>
                  <a:srgbClr val="EEECE1"/>
                </a:solidFill>
                <a:latin typeface="Tekton" charset="0"/>
              </a:rPr>
            </a:br>
            <a:r>
              <a:rPr lang="en-US" sz="5400" dirty="0">
                <a:solidFill>
                  <a:srgbClr val="EEECE1"/>
                </a:solidFill>
                <a:latin typeface="Tekton" charset="0"/>
              </a:rPr>
              <a:t>the difficulties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idx="1"/>
          </p:nvPr>
        </p:nvSpPr>
        <p:spPr>
          <a:xfrm>
            <a:off x="3978134" y="0"/>
            <a:ext cx="5165865" cy="6858000"/>
          </a:xfrm>
        </p:spPr>
        <p:txBody>
          <a:bodyPr>
            <a:normAutofit/>
          </a:bodyPr>
          <a:lstStyle/>
          <a:p>
            <a:pPr eaLnBrk="1" hangingPunct="1"/>
            <a:endParaRPr lang="en-US" dirty="0">
              <a:latin typeface="Tekton" charset="0"/>
            </a:endParaRPr>
          </a:p>
          <a:p>
            <a:pPr eaLnBrk="1" hangingPunct="1"/>
            <a:endParaRPr lang="en-US" dirty="0">
              <a:latin typeface="Tekton" charset="0"/>
            </a:endParaRPr>
          </a:p>
          <a:p>
            <a:pPr lvl="1" eaLnBrk="1" hangingPunct="1"/>
            <a:r>
              <a:rPr lang="en-US" dirty="0">
                <a:latin typeface="Tekton" charset="0"/>
              </a:rPr>
              <a:t>Identify </a:t>
            </a:r>
            <a:r>
              <a:rPr lang="en-US" i="1" u="sng" dirty="0">
                <a:latin typeface="Tekton" charset="0"/>
              </a:rPr>
              <a:t>in advance</a:t>
            </a:r>
            <a:r>
              <a:rPr lang="en-US" i="1" dirty="0">
                <a:latin typeface="Tekton" charset="0"/>
              </a:rPr>
              <a:t> </a:t>
            </a:r>
            <a:r>
              <a:rPr lang="en-US" dirty="0">
                <a:latin typeface="Tekton" charset="0"/>
              </a:rPr>
              <a:t>the patient with anatomical difficulty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latin typeface="Tekton" charset="0"/>
            </a:endParaRPr>
          </a:p>
          <a:p>
            <a:pPr lvl="1" eaLnBrk="1" hangingPunct="1"/>
            <a:r>
              <a:rPr lang="en-US" dirty="0">
                <a:latin typeface="Tekton" charset="0"/>
              </a:rPr>
              <a:t>Have sufficient skill and training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latin typeface="Tekton" charset="0"/>
            </a:endParaRPr>
          </a:p>
          <a:p>
            <a:pPr lvl="1" eaLnBrk="1" hangingPunct="1"/>
            <a:r>
              <a:rPr lang="en-US" dirty="0">
                <a:latin typeface="Tekton" charset="0"/>
              </a:rPr>
              <a:t>Have a</a:t>
            </a:r>
            <a:r>
              <a:rPr lang="en-US" i="1" dirty="0">
                <a:latin typeface="Tekton" charset="0"/>
              </a:rPr>
              <a:t> </a:t>
            </a:r>
            <a:r>
              <a:rPr lang="en-US" i="1" u="sng" dirty="0" err="1">
                <a:latin typeface="Tekton" charset="0"/>
              </a:rPr>
              <a:t>preformulated</a:t>
            </a:r>
            <a:r>
              <a:rPr lang="en-US" i="1" u="sng" dirty="0">
                <a:latin typeface="Tekton" charset="0"/>
              </a:rPr>
              <a:t> </a:t>
            </a:r>
            <a:r>
              <a:rPr lang="en-US" i="1" dirty="0">
                <a:latin typeface="Tekton" charset="0"/>
              </a:rPr>
              <a:t>plan</a:t>
            </a:r>
            <a:r>
              <a:rPr lang="en-US" dirty="0">
                <a:latin typeface="Tekton" charset="0"/>
              </a:rPr>
              <a:t> for potential disaster</a:t>
            </a:r>
          </a:p>
        </p:txBody>
      </p:sp>
    </p:spTree>
    <p:extLst>
      <p:ext uri="{BB962C8B-B14F-4D97-AF65-F5344CB8AC3E}">
        <p14:creationId xmlns:p14="http://schemas.microsoft.com/office/powerpoint/2010/main" val="2034068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2351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6666"/>
                </a:solidFill>
                <a:latin typeface="Bebas Kai"/>
                <a:cs typeface="Bebas Kai"/>
              </a:rPr>
              <a:t> What do we do </a:t>
            </a:r>
            <a:br>
              <a:rPr lang="en-US" dirty="0">
                <a:solidFill>
                  <a:srgbClr val="FF6666"/>
                </a:solidFill>
                <a:latin typeface="Bebas Kai"/>
                <a:cs typeface="Bebas Kai"/>
              </a:rPr>
            </a:br>
            <a:r>
              <a:rPr lang="en-US" dirty="0">
                <a:solidFill>
                  <a:srgbClr val="FF6666"/>
                </a:solidFill>
                <a:latin typeface="Bebas Kai"/>
                <a:cs typeface="Bebas Kai"/>
              </a:rPr>
              <a:t>   when we have a </a:t>
            </a:r>
            <a:br>
              <a:rPr lang="en-US" dirty="0">
                <a:solidFill>
                  <a:srgbClr val="FF6666"/>
                </a:solidFill>
                <a:latin typeface="Bebas Kai"/>
                <a:cs typeface="Bebas Kai"/>
              </a:rPr>
            </a:br>
            <a:r>
              <a:rPr lang="en-US" dirty="0">
                <a:solidFill>
                  <a:srgbClr val="FF6666"/>
                </a:solidFill>
                <a:latin typeface="Bebas Kai"/>
                <a:cs typeface="Bebas Kai"/>
              </a:rPr>
              <a:t>      difficult airway ?</a:t>
            </a:r>
          </a:p>
        </p:txBody>
      </p:sp>
    </p:spTree>
    <p:extLst>
      <p:ext uri="{BB962C8B-B14F-4D97-AF65-F5344CB8AC3E}">
        <p14:creationId xmlns:p14="http://schemas.microsoft.com/office/powerpoint/2010/main" val="190576696"/>
      </p:ext>
    </p:extLst>
  </p:cSld>
  <p:clrMapOvr>
    <a:masterClrMapping/>
  </p:clrMapOvr>
  <p:transition>
    <p:cover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09841" cy="6858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EEECE1"/>
                </a:solidFill>
                <a:latin typeface="Tekton" charset="0"/>
              </a:rPr>
              <a:t>Be prepared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idx="1"/>
          </p:nvPr>
        </p:nvSpPr>
        <p:spPr>
          <a:xfrm>
            <a:off x="3809840" y="0"/>
            <a:ext cx="5334159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400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Do we have all the help we need,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Constantia" charset="0"/>
              </a:rPr>
              <a:t>     all Airway equipment with us?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Constantia" charset="0"/>
              </a:rPr>
              <a:t>     (Suction?)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Tekton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 dirty="0">
                <a:latin typeface="Tekton" charset="0"/>
              </a:rPr>
              <a:t>Competence with all equipment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endParaRPr lang="en-US" sz="2000" dirty="0">
              <a:latin typeface="Tekton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 dirty="0">
                <a:latin typeface="Tekton" charset="0"/>
              </a:rPr>
              <a:t>Working equipment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endParaRPr lang="en-US" sz="2000" dirty="0">
              <a:latin typeface="Tekton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 dirty="0">
                <a:latin typeface="Tekton" charset="0"/>
              </a:rPr>
              <a:t>Be prepared for surgical management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endParaRPr lang="en-US" sz="2000" dirty="0">
              <a:latin typeface="Tekto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000" dirty="0">
                <a:latin typeface="Tekton" charset="0"/>
              </a:rPr>
              <a:t>Master the art of bagging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charset="0"/>
              <a:buChar char="§"/>
            </a:pPr>
            <a:endParaRPr lang="en-US" sz="2000" dirty="0">
              <a:latin typeface="Tekto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charset="0"/>
              <a:buChar char="§"/>
            </a:pPr>
            <a:r>
              <a:rPr lang="en-US" sz="2000" dirty="0">
                <a:latin typeface="Tekton" charset="0"/>
              </a:rPr>
              <a:t>Have at least one, if not two, working IV lines</a:t>
            </a:r>
          </a:p>
        </p:txBody>
      </p:sp>
    </p:spTree>
    <p:extLst>
      <p:ext uri="{BB962C8B-B14F-4D97-AF65-F5344CB8AC3E}">
        <p14:creationId xmlns:p14="http://schemas.microsoft.com/office/powerpoint/2010/main" val="2206050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882"/>
            <a:ext cx="3565032" cy="6863417"/>
          </a:xfr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r>
              <a:rPr lang="en-US" sz="4000" dirty="0">
                <a:latin typeface="Tekton" charset="0"/>
              </a:rPr>
              <a:t>Equipment</a:t>
            </a:r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br>
              <a:rPr lang="en-US" sz="4000" dirty="0">
                <a:latin typeface="Tekton" charset="0"/>
              </a:rPr>
            </a:br>
            <a:endParaRPr lang="en-US" sz="4000" dirty="0">
              <a:latin typeface="Tekto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idx="1"/>
          </p:nvPr>
        </p:nvSpPr>
        <p:spPr>
          <a:xfrm>
            <a:off x="3565032" y="0"/>
            <a:ext cx="5578968" cy="6858000"/>
          </a:xfrm>
        </p:spPr>
        <p:txBody>
          <a:bodyPr>
            <a:normAutofit/>
          </a:bodyPr>
          <a:lstStyle/>
          <a:p>
            <a:pPr lvl="1" eaLnBrk="1" hangingPunct="1"/>
            <a:endParaRPr lang="en-US" dirty="0">
              <a:latin typeface="Tekton" charset="0"/>
            </a:endParaRPr>
          </a:p>
          <a:p>
            <a:pPr lvl="1" eaLnBrk="1" hangingPunct="1"/>
            <a:endParaRPr lang="en-US" dirty="0">
              <a:latin typeface="Tekton" charset="0"/>
            </a:endParaRPr>
          </a:p>
          <a:p>
            <a:pPr lvl="1" eaLnBrk="1" hangingPunct="1"/>
            <a:r>
              <a:rPr lang="en-US" dirty="0">
                <a:latin typeface="Tekton" charset="0"/>
              </a:rPr>
              <a:t>Suction, Oxygen</a:t>
            </a:r>
          </a:p>
          <a:p>
            <a:pPr lvl="1" eaLnBrk="1" hangingPunct="1"/>
            <a:r>
              <a:rPr lang="en-US" dirty="0">
                <a:latin typeface="Tekton" charset="0"/>
              </a:rPr>
              <a:t>Laryngoscope, ET Tubes, </a:t>
            </a:r>
            <a:r>
              <a:rPr lang="en-US" dirty="0" err="1">
                <a:latin typeface="Tekton" charset="0"/>
              </a:rPr>
              <a:t>Stylet</a:t>
            </a:r>
            <a:endParaRPr lang="en-US" dirty="0">
              <a:latin typeface="Tekton" charset="0"/>
            </a:endParaRPr>
          </a:p>
          <a:p>
            <a:pPr lvl="1" eaLnBrk="1" hangingPunct="1"/>
            <a:r>
              <a:rPr lang="en-US" dirty="0">
                <a:latin typeface="Tekton" charset="0"/>
              </a:rPr>
              <a:t>BVM</a:t>
            </a:r>
          </a:p>
          <a:p>
            <a:pPr lvl="1" eaLnBrk="1" hangingPunct="1"/>
            <a:r>
              <a:rPr lang="en-US" dirty="0">
                <a:latin typeface="Tekton" charset="0"/>
              </a:rPr>
              <a:t>Monitoring equipment</a:t>
            </a:r>
            <a:endParaRPr lang="en-US" dirty="0">
              <a:latin typeface="Constantia" charset="0"/>
            </a:endParaRPr>
          </a:p>
          <a:p>
            <a:pPr lvl="2" eaLnBrk="1" hangingPunct="1"/>
            <a:r>
              <a:rPr lang="en-US" sz="1800" dirty="0">
                <a:latin typeface="Tekton" charset="0"/>
              </a:rPr>
              <a:t>Continuous cardiac monitoring</a:t>
            </a:r>
          </a:p>
          <a:p>
            <a:pPr lvl="2" eaLnBrk="1" hangingPunct="1"/>
            <a:r>
              <a:rPr lang="en-US" sz="1800" dirty="0">
                <a:latin typeface="Tekton" charset="0"/>
              </a:rPr>
              <a:t>Pulse </a:t>
            </a:r>
            <a:r>
              <a:rPr lang="en-US" sz="1800" dirty="0" err="1">
                <a:latin typeface="Tekton" charset="0"/>
              </a:rPr>
              <a:t>oximeter</a:t>
            </a:r>
            <a:r>
              <a:rPr lang="en-US" sz="1800" dirty="0">
                <a:latin typeface="Tekton" charset="0"/>
              </a:rPr>
              <a:t> (continuous)</a:t>
            </a:r>
          </a:p>
          <a:p>
            <a:pPr lvl="2" eaLnBrk="1" hangingPunct="1"/>
            <a:r>
              <a:rPr lang="en-US" sz="1800" dirty="0">
                <a:latin typeface="Tekton" charset="0"/>
              </a:rPr>
              <a:t>Auto BP (ideal)</a:t>
            </a:r>
          </a:p>
          <a:p>
            <a:pPr lvl="2" eaLnBrk="1" hangingPunct="1"/>
            <a:r>
              <a:rPr lang="en-US" sz="1800" dirty="0">
                <a:latin typeface="Tekton" charset="0"/>
              </a:rPr>
              <a:t>CO</a:t>
            </a:r>
            <a:r>
              <a:rPr lang="en-US" sz="1800" baseline="-25000" dirty="0">
                <a:latin typeface="Tekton" charset="0"/>
              </a:rPr>
              <a:t>2 </a:t>
            </a:r>
            <a:r>
              <a:rPr lang="en-US" sz="1800" dirty="0">
                <a:latin typeface="Tekton" charset="0"/>
              </a:rPr>
              <a:t>device (ET  confirmation device)</a:t>
            </a:r>
          </a:p>
          <a:p>
            <a:pPr lvl="2" eaLnBrk="1" hangingPunct="1">
              <a:buFont typeface="Wingdings" charset="0"/>
              <a:buNone/>
            </a:pPr>
            <a:endParaRPr lang="en-US" sz="1800" dirty="0">
              <a:latin typeface="Tekton" charset="0"/>
            </a:endParaRPr>
          </a:p>
          <a:p>
            <a:pPr lvl="1" eaLnBrk="1" hangingPunct="1"/>
            <a:r>
              <a:rPr lang="en-US" dirty="0">
                <a:latin typeface="Tekton" charset="0"/>
              </a:rPr>
              <a:t>Pharmacologic agents, mixed and ready</a:t>
            </a:r>
          </a:p>
          <a:p>
            <a:pPr lvl="2" eaLnBrk="1" hangingPunct="1">
              <a:buFont typeface="Wingdings" charset="0"/>
              <a:buNone/>
            </a:pPr>
            <a:endParaRPr lang="en-US" sz="1800" dirty="0">
              <a:latin typeface="Tekt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90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156"/>
            <a:ext cx="9144000" cy="6863417"/>
          </a:xfr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EEECE1"/>
                </a:solidFill>
                <a:latin typeface="Tekton" charset="0"/>
              </a:rPr>
              <a:t>Airway </a:t>
            </a: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r>
              <a:rPr lang="en-US" sz="4000" dirty="0">
                <a:solidFill>
                  <a:srgbClr val="EEECE1"/>
                </a:solidFill>
                <a:latin typeface="Tekton" charset="0"/>
              </a:rPr>
              <a:t>differences</a:t>
            </a: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br>
              <a:rPr lang="en-US" sz="4000" dirty="0">
                <a:solidFill>
                  <a:srgbClr val="EEECE1"/>
                </a:solidFill>
                <a:latin typeface="Tekton" charset="0"/>
              </a:rPr>
            </a:br>
            <a:endParaRPr lang="en-US" sz="4000" dirty="0">
              <a:solidFill>
                <a:srgbClr val="EEECE1"/>
              </a:solidFill>
              <a:latin typeface="Tekton" charset="0"/>
            </a:endParaRPr>
          </a:p>
        </p:txBody>
      </p:sp>
      <p:pic>
        <p:nvPicPr>
          <p:cNvPr id="4" name="Picture 1026" descr="PedsXR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7"/>
          <a:stretch>
            <a:fillRect/>
          </a:stretch>
        </p:blipFill>
        <p:spPr>
          <a:xfrm>
            <a:off x="1751086" y="1298556"/>
            <a:ext cx="70104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26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6600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bas Neue"/>
                <a:cs typeface="Bebas Neue"/>
              </a:rPr>
              <a:t>Airway Shape</a:t>
            </a:r>
          </a:p>
        </p:txBody>
      </p:sp>
      <p:pic>
        <p:nvPicPr>
          <p:cNvPr id="87043" name="Picture 1027" descr="PedsXR 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2"/>
          <a:stretch>
            <a:fillRect/>
          </a:stretch>
        </p:blipFill>
        <p:spPr>
          <a:xfrm>
            <a:off x="1828800" y="1524000"/>
            <a:ext cx="5773738" cy="44021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70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6600" b="1" dirty="0">
                <a:solidFill>
                  <a:srgbClr val="EEECE1"/>
                </a:solidFill>
                <a:latin typeface="Bebas Neue"/>
                <a:cs typeface="Bebas Neue"/>
              </a:rPr>
              <a:t>Effect Of Edema</a:t>
            </a:r>
          </a:p>
        </p:txBody>
      </p:sp>
      <p:pic>
        <p:nvPicPr>
          <p:cNvPr id="2" name="Picture 1" descr="hp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80" y="1581917"/>
            <a:ext cx="4306920" cy="47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6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EliGeffen\Desktop\AirwayMitmax\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9144000" cy="53704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6600" b="1" dirty="0">
                <a:solidFill>
                  <a:srgbClr val="EEECE1"/>
                </a:solidFill>
                <a:latin typeface="Bebas Neue"/>
                <a:cs typeface="Bebas Neue"/>
              </a:rPr>
              <a:t>Effect Of Edema</a:t>
            </a:r>
          </a:p>
        </p:txBody>
      </p:sp>
    </p:spTree>
    <p:extLst>
      <p:ext uri="{BB962C8B-B14F-4D97-AF65-F5344CB8AC3E}">
        <p14:creationId xmlns:p14="http://schemas.microsoft.com/office/powerpoint/2010/main" val="677139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867712" cy="6858000"/>
          </a:xfrm>
          <a:solidFill>
            <a:srgbClr val="31859C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rgbClr val="EEECE1"/>
                </a:solidFill>
                <a:latin typeface="Calibri" charset="0"/>
              </a:rPr>
              <a:t>Technique of Laryngoscopy</a:t>
            </a:r>
            <a:endParaRPr lang="en-US" dirty="0">
              <a:solidFill>
                <a:srgbClr val="EEECE1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867712" y="0"/>
            <a:ext cx="5276288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800" b="1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Constantia" charset="0"/>
              </a:rPr>
              <a:t>“Sniffing” position to align oral-pharyngeal-laryngeal axis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Constantia" charset="0"/>
              </a:rPr>
              <a:t>Flex neck by placing pillow beneath occiput (raise 10 cm)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Constantia" charset="0"/>
              </a:rPr>
              <a:t>Extend head maximally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Constantia" charset="0"/>
              </a:rPr>
              <a:t>With laryngoscope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onstantia" charset="0"/>
              </a:rPr>
              <a:t>open mouth fully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onstantia" charset="0"/>
              </a:rPr>
              <a:t>push tongue to left out of 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onstantia" charset="0"/>
              </a:rPr>
              <a:t>pull upward at 45 degrees</a:t>
            </a:r>
          </a:p>
        </p:txBody>
      </p:sp>
    </p:spTree>
    <p:extLst>
      <p:ext uri="{BB962C8B-B14F-4D97-AF65-F5344CB8AC3E}">
        <p14:creationId xmlns:p14="http://schemas.microsoft.com/office/powerpoint/2010/main" val="11344677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Jaw thrust</a:t>
            </a:r>
          </a:p>
        </p:txBody>
      </p:sp>
      <p:pic>
        <p:nvPicPr>
          <p:cNvPr id="4" name="Content Placeholder 3" descr="Triple manoeuvr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>
          <a:xfrm>
            <a:off x="-1372" y="1600200"/>
            <a:ext cx="9145372" cy="5257800"/>
          </a:xfrm>
        </p:spPr>
      </p:pic>
    </p:spTree>
    <p:extLst>
      <p:ext uri="{BB962C8B-B14F-4D97-AF65-F5344CB8AC3E}">
        <p14:creationId xmlns:p14="http://schemas.microsoft.com/office/powerpoint/2010/main" val="20474687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382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17525" y="5519738"/>
            <a:ext cx="576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1">
                <a:solidFill>
                  <a:srgbClr val="000000"/>
                </a:solidFill>
                <a:latin typeface="Tahoma" charset="0"/>
              </a:rPr>
              <a:t>Correct Placement for intubation (b)</a:t>
            </a:r>
          </a:p>
        </p:txBody>
      </p:sp>
    </p:spTree>
    <p:extLst>
      <p:ext uri="{BB962C8B-B14F-4D97-AF65-F5344CB8AC3E}">
        <p14:creationId xmlns:p14="http://schemas.microsoft.com/office/powerpoint/2010/main" val="26269646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6275" y="377825"/>
            <a:ext cx="7775575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/>
              <a:t>Insertion of tracheal tube</a:t>
            </a: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271463" y="1828800"/>
            <a:ext cx="8491537" cy="4267200"/>
            <a:chOff x="171" y="624"/>
            <a:chExt cx="5345" cy="3216"/>
          </a:xfrm>
        </p:grpSpPr>
        <p:pic>
          <p:nvPicPr>
            <p:cNvPr id="91141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62"/>
            <a:stretch>
              <a:fillRect/>
            </a:stretch>
          </p:blipFill>
          <p:spPr bwMode="auto">
            <a:xfrm>
              <a:off x="171" y="624"/>
              <a:ext cx="2602" cy="3216"/>
            </a:xfrm>
            <a:prstGeom prst="rect">
              <a:avLst/>
            </a:prstGeom>
            <a:noFill/>
            <a:ln w="3810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42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97" b="22223"/>
            <a:stretch>
              <a:fillRect/>
            </a:stretch>
          </p:blipFill>
          <p:spPr bwMode="auto">
            <a:xfrm>
              <a:off x="3072" y="624"/>
              <a:ext cx="2444" cy="3216"/>
            </a:xfrm>
            <a:prstGeom prst="rect">
              <a:avLst/>
            </a:prstGeom>
            <a:noFill/>
            <a:ln w="3810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40" name="Rectangle 6"/>
          <p:cNvSpPr>
            <a:spLocks noChangeArrowheads="1"/>
          </p:cNvSpPr>
          <p:nvPr/>
        </p:nvSpPr>
        <p:spPr bwMode="auto">
          <a:xfrm flipV="1">
            <a:off x="5410200" y="1888563"/>
            <a:ext cx="541338" cy="576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803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4C4C4C"/>
          </a:solidFill>
        </p:spPr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Suction </a:t>
            </a:r>
          </a:p>
        </p:txBody>
      </p:sp>
      <p:pic>
        <p:nvPicPr>
          <p:cNvPr id="3" name="Content Placeholder 3" descr="Screen Shot 2015-09-04 at 9.2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5259"/>
          <a:stretch>
            <a:fillRect/>
          </a:stretch>
        </p:blipFill>
        <p:spPr>
          <a:xfrm>
            <a:off x="-143465" y="1417638"/>
            <a:ext cx="9458535" cy="54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5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latin typeface="Trebuchet MS" pitchFamily="34" charset="0"/>
              </a:rPr>
              <a:t>Airway Management</a:t>
            </a:r>
            <a:endParaRPr lang="en-US" sz="360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92163" name="Picture 3" descr="m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278625"/>
      </p:ext>
    </p:extLst>
  </p:cSld>
  <p:clrMapOvr>
    <a:masterClrMapping/>
  </p:clrMapOvr>
  <p:transition>
    <p:pull dir="l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latin typeface="Trebuchet MS" pitchFamily="34" charset="0"/>
              </a:rPr>
              <a:t>Airway Management</a:t>
            </a:r>
            <a:endParaRPr lang="en-US" sz="360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93187" name="Picture 3" descr="vocalc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200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37085"/>
      </p:ext>
    </p:extLst>
  </p:cSld>
  <p:clrMapOvr>
    <a:masterClrMapping/>
  </p:clrMapOvr>
  <p:transition>
    <p:cover dir="l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latin typeface="Trebuchet MS" pitchFamily="34" charset="0"/>
              </a:rPr>
              <a:t>Airway Management</a:t>
            </a:r>
            <a:endParaRPr lang="en-US" sz="360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94211" name="Picture 3" descr="vc_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48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00087"/>
      </p:ext>
    </p:extLst>
  </p:cSld>
  <p:clrMapOvr>
    <a:masterClrMapping/>
  </p:clrMapOvr>
  <p:transition>
    <p:cover dir="r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"/>
            <a:ext cx="3318406" cy="6858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EEECE1"/>
                </a:solidFill>
                <a:latin typeface="Calibri" charset="0"/>
              </a:rPr>
              <a:t>Confirmation of ETT Placement:</a:t>
            </a:r>
            <a:br>
              <a:rPr lang="en-US" sz="3200" dirty="0">
                <a:solidFill>
                  <a:srgbClr val="EEECE1"/>
                </a:solidFill>
                <a:latin typeface="Calibri" charset="0"/>
              </a:rPr>
            </a:br>
            <a:br>
              <a:rPr lang="en-US" sz="3200" dirty="0">
                <a:solidFill>
                  <a:srgbClr val="EEECE1"/>
                </a:solidFill>
                <a:latin typeface="Calibri" charset="0"/>
              </a:rPr>
            </a:br>
            <a:r>
              <a:rPr lang="en-US" sz="4000" dirty="0">
                <a:solidFill>
                  <a:srgbClr val="EEECE1"/>
                </a:solidFill>
                <a:latin typeface="Calibri" charset="0"/>
              </a:rPr>
              <a:t>Clinical Evaluation</a:t>
            </a:r>
            <a:endParaRPr lang="en-US" sz="3200" dirty="0">
              <a:solidFill>
                <a:srgbClr val="EEECE1"/>
              </a:solidFill>
              <a:latin typeface="Calibri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318406" y="1"/>
            <a:ext cx="5825594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Constantia" charset="0"/>
              </a:rPr>
              <a:t>Observation of ETT placing through cords</a:t>
            </a:r>
          </a:p>
          <a:p>
            <a:pPr eaLnBrk="1" hangingPunct="1"/>
            <a:r>
              <a:rPr lang="en-US" sz="2800" b="1" dirty="0">
                <a:latin typeface="Constantia" charset="0"/>
              </a:rPr>
              <a:t>Clear, equal breath sounds bilaterally</a:t>
            </a:r>
          </a:p>
          <a:p>
            <a:pPr eaLnBrk="1" hangingPunct="1"/>
            <a:r>
              <a:rPr lang="en-US" sz="2800" b="1" dirty="0">
                <a:latin typeface="Constantia" charset="0"/>
              </a:rPr>
              <a:t>Absence of breath sounds over epigastrium</a:t>
            </a:r>
          </a:p>
          <a:p>
            <a:pPr eaLnBrk="1" hangingPunct="1"/>
            <a:r>
              <a:rPr lang="en-US" sz="2800" b="1" dirty="0">
                <a:latin typeface="Constantia" charset="0"/>
              </a:rPr>
              <a:t>Symmetrical rising of chest</a:t>
            </a:r>
          </a:p>
          <a:p>
            <a:pPr eaLnBrk="1" hangingPunct="1"/>
            <a:r>
              <a:rPr lang="en-US" sz="2800" b="1" dirty="0">
                <a:latin typeface="Constantia" charset="0"/>
              </a:rPr>
              <a:t>Condensation or “fogging” of ETT</a:t>
            </a:r>
          </a:p>
          <a:p>
            <a:pPr eaLnBrk="1" hangingPunct="1"/>
            <a:r>
              <a:rPr lang="en-US" sz="2800" b="1" dirty="0">
                <a:latin typeface="Constantia" charset="0"/>
              </a:rPr>
              <a:t>ET co2</a:t>
            </a:r>
          </a:p>
          <a:p>
            <a:pPr eaLnBrk="1" hangingPunct="1">
              <a:buFont typeface="Wingdings" charset="0"/>
              <a:buNone/>
            </a:pPr>
            <a:endParaRPr lang="en-US" sz="2800" b="1" dirty="0">
              <a:latin typeface="Constanti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b="1" dirty="0">
                <a:latin typeface="Constantia" charset="0"/>
              </a:rPr>
              <a:t>ALL SUBJECT TO FAILURE</a:t>
            </a:r>
          </a:p>
          <a:p>
            <a:pPr eaLnBrk="1" hangingPunct="1"/>
            <a:r>
              <a:rPr lang="en-US" sz="2800" b="1" dirty="0">
                <a:latin typeface="Constantia" charset="0"/>
              </a:rPr>
              <a:t>Pulse </a:t>
            </a:r>
            <a:r>
              <a:rPr lang="en-US" sz="2800" b="1" dirty="0" err="1">
                <a:latin typeface="Constantia" charset="0"/>
              </a:rPr>
              <a:t>oximetry</a:t>
            </a:r>
            <a:r>
              <a:rPr lang="en-US" sz="2800" b="1" dirty="0">
                <a:latin typeface="Constantia" charset="0"/>
              </a:rPr>
              <a:t> is LATE indicator</a:t>
            </a:r>
          </a:p>
        </p:txBody>
      </p:sp>
    </p:spTree>
    <p:extLst>
      <p:ext uri="{BB962C8B-B14F-4D97-AF65-F5344CB8AC3E}">
        <p14:creationId xmlns:p14="http://schemas.microsoft.com/office/powerpoint/2010/main" val="38960858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257203" cy="6858000"/>
          </a:xfrm>
          <a:solidFill>
            <a:srgbClr val="215968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EEECE1"/>
                </a:solidFill>
                <a:latin typeface="Calibri" charset="0"/>
              </a:rPr>
              <a:t>Confirmation of ETT Placement</a:t>
            </a:r>
            <a:endParaRPr lang="en-US" sz="3200" dirty="0">
              <a:solidFill>
                <a:srgbClr val="EEECE1"/>
              </a:solidFill>
              <a:latin typeface="Calibri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257203" y="0"/>
            <a:ext cx="5886797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Constantia" charset="0"/>
              </a:rPr>
              <a:t>Placement of ETT in the esophagus is an accepted complication of intubation</a:t>
            </a:r>
          </a:p>
          <a:p>
            <a:pPr eaLnBrk="1" hangingPunct="1"/>
            <a:endParaRPr lang="en-US" b="1" dirty="0">
              <a:latin typeface="Constantia" charset="0"/>
            </a:endParaRPr>
          </a:p>
          <a:p>
            <a:pPr eaLnBrk="1" hangingPunct="1"/>
            <a:r>
              <a:rPr lang="en-US" b="1" dirty="0">
                <a:latin typeface="Constantia" charset="0"/>
              </a:rPr>
              <a:t>However, failure to recognize and correct esophageal intubation immediately </a:t>
            </a:r>
            <a:r>
              <a:rPr lang="en-US" b="1" u="sng" dirty="0">
                <a:latin typeface="Constantia" charset="0"/>
              </a:rPr>
              <a:t>IS NOT ACCEPTABLE</a:t>
            </a:r>
          </a:p>
          <a:p>
            <a:pPr eaLnBrk="1" hangingPunct="1"/>
            <a:endParaRPr lang="en-US" b="1" u="sng" dirty="0">
              <a:latin typeface="Constantia" charset="0"/>
            </a:endParaRPr>
          </a:p>
          <a:p>
            <a:pPr eaLnBrk="1" hangingPunct="1"/>
            <a:r>
              <a:rPr lang="en-US" b="1" i="1" dirty="0">
                <a:latin typeface="Constantia" charset="0"/>
              </a:rPr>
              <a:t>ETCO</a:t>
            </a:r>
            <a:r>
              <a:rPr lang="en-US" b="1" i="1" baseline="-25000" dirty="0">
                <a:latin typeface="Constantia" charset="0"/>
              </a:rPr>
              <a:t>2</a:t>
            </a:r>
            <a:r>
              <a:rPr lang="en-US" b="1" i="1" dirty="0">
                <a:latin typeface="Constantia" charset="0"/>
              </a:rPr>
              <a:t> detection should be used on every emergency intubation</a:t>
            </a:r>
          </a:p>
          <a:p>
            <a:pPr algn="ctr" eaLnBrk="1" hangingPunct="1"/>
            <a:endParaRPr lang="en-US" b="1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5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519130" cy="6858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dirty="0">
                <a:solidFill>
                  <a:srgbClr val="EEECE1"/>
                </a:solidFill>
                <a:latin typeface="Calibri" charset="0"/>
              </a:rPr>
              <a:t>Summery</a:t>
            </a:r>
            <a:endParaRPr lang="en-US" dirty="0">
              <a:solidFill>
                <a:srgbClr val="EEECE1"/>
              </a:solidFill>
              <a:latin typeface="Calibri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519130" y="0"/>
            <a:ext cx="5624870" cy="685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GB" sz="4400" i="1" dirty="0">
              <a:solidFill>
                <a:schemeClr val="accent1"/>
              </a:solidFill>
              <a:latin typeface="Constant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4400" i="1" dirty="0">
                <a:solidFill>
                  <a:schemeClr val="accent1"/>
                </a:solidFill>
                <a:latin typeface="Constantia" charset="0"/>
              </a:rPr>
              <a:t>Options to manage the airway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latin typeface="Constantia" charset="0"/>
              </a:rPr>
              <a:t> Simple airway adjuncts</a:t>
            </a:r>
          </a:p>
          <a:p>
            <a:pPr lvl="2" eaLnBrk="1" hangingPunct="1">
              <a:lnSpc>
                <a:spcPct val="80000"/>
              </a:lnSpc>
            </a:pPr>
            <a:r>
              <a:rPr lang="en-GB" dirty="0" err="1">
                <a:latin typeface="Constantia" charset="0"/>
              </a:rPr>
              <a:t>oropharyngeal</a:t>
            </a:r>
            <a:r>
              <a:rPr lang="en-GB" dirty="0">
                <a:latin typeface="Constantia" charset="0"/>
              </a:rPr>
              <a:t> airway</a:t>
            </a:r>
            <a:r>
              <a:rPr lang="en-GB" sz="2000" dirty="0">
                <a:latin typeface="Constantia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>
                <a:latin typeface="Constantia" charset="0"/>
              </a:rPr>
              <a:t>Nasopharyngeal airways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>
              <a:latin typeface="Constant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dirty="0">
                <a:latin typeface="Constantia" charset="0"/>
              </a:rPr>
              <a:t>Mouth to mask ventilation</a:t>
            </a:r>
          </a:p>
          <a:p>
            <a:pPr eaLnBrk="1" hangingPunct="1">
              <a:lnSpc>
                <a:spcPct val="80000"/>
              </a:lnSpc>
            </a:pPr>
            <a:endParaRPr lang="en-GB" dirty="0">
              <a:latin typeface="Constant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latin typeface="Constantia" charset="0"/>
              </a:rPr>
              <a:t>Bag-valve-mask – ventilation (BVM)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latin typeface="Constantia" charset="0"/>
              </a:rPr>
              <a:t>Laryngeal Mask Airway (LMA)</a:t>
            </a:r>
          </a:p>
          <a:p>
            <a:pPr eaLnBrk="1" hangingPunct="1">
              <a:lnSpc>
                <a:spcPct val="80000"/>
              </a:lnSpc>
            </a:pPr>
            <a:endParaRPr lang="en-GB" sz="2800" dirty="0">
              <a:latin typeface="Constant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latin typeface="Constantia" charset="0"/>
              </a:rPr>
              <a:t>ET tube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2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ified jaw thrust dhs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b="11103"/>
          <a:stretch>
            <a:fillRect/>
          </a:stretch>
        </p:blipFill>
        <p:spPr>
          <a:xfrm>
            <a:off x="0" y="1844983"/>
            <a:ext cx="9144000" cy="502884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Jaw thrust</a:t>
            </a:r>
          </a:p>
        </p:txBody>
      </p:sp>
    </p:spTree>
    <p:extLst>
      <p:ext uri="{BB962C8B-B14F-4D97-AF65-F5344CB8AC3E}">
        <p14:creationId xmlns:p14="http://schemas.microsoft.com/office/powerpoint/2010/main" val="283769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9-04 at 9.27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>
          <a:xfrm>
            <a:off x="370390" y="1553900"/>
            <a:ext cx="8316410" cy="457370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Jaw thrust</a:t>
            </a:r>
          </a:p>
        </p:txBody>
      </p:sp>
    </p:spTree>
    <p:extLst>
      <p:ext uri="{BB962C8B-B14F-4D97-AF65-F5344CB8AC3E}">
        <p14:creationId xmlns:p14="http://schemas.microsoft.com/office/powerpoint/2010/main" val="39383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9-04 at 9.27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7" b="16547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Jaw thrust</a:t>
            </a:r>
          </a:p>
        </p:txBody>
      </p:sp>
    </p:spTree>
    <p:extLst>
      <p:ext uri="{BB962C8B-B14F-4D97-AF65-F5344CB8AC3E}">
        <p14:creationId xmlns:p14="http://schemas.microsoft.com/office/powerpoint/2010/main" val="2436675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1081</Words>
  <Application>Microsoft Macintosh PowerPoint</Application>
  <PresentationFormat>On-screen Show (4:3)</PresentationFormat>
  <Paragraphs>284</Paragraphs>
  <Slides>68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6" baseType="lpstr">
      <vt:lpstr>28 Days Later</vt:lpstr>
      <vt:lpstr>Adequate Extra Light</vt:lpstr>
      <vt:lpstr>Adobe Hebrew</vt:lpstr>
      <vt:lpstr>Arial</vt:lpstr>
      <vt:lpstr>Bebas Kai</vt:lpstr>
      <vt:lpstr>Bebas Neue</vt:lpstr>
      <vt:lpstr>Calibri</vt:lpstr>
      <vt:lpstr>Constantia</vt:lpstr>
      <vt:lpstr>Garamond</vt:lpstr>
      <vt:lpstr>League Gothic</vt:lpstr>
      <vt:lpstr>League Gothic Regular</vt:lpstr>
      <vt:lpstr>Monotype Sorts</vt:lpstr>
      <vt:lpstr>Tahoma</vt:lpstr>
      <vt:lpstr>Tekton</vt:lpstr>
      <vt:lpstr>Trebuchet MS</vt:lpstr>
      <vt:lpstr>Wingdings</vt:lpstr>
      <vt:lpstr>Wingdings 2</vt:lpstr>
      <vt:lpstr>Office Theme</vt:lpstr>
      <vt:lpstr> Upper Airway management</vt:lpstr>
      <vt:lpstr>Tripple mannouvor </vt:lpstr>
      <vt:lpstr>Chin lift &amp; head tilt </vt:lpstr>
      <vt:lpstr>Chin lift &amp; head tilt </vt:lpstr>
      <vt:lpstr>Chin lift &amp; head tilt </vt:lpstr>
      <vt:lpstr>Jaw thrust</vt:lpstr>
      <vt:lpstr>Jaw thrust</vt:lpstr>
      <vt:lpstr>Jaw thrust</vt:lpstr>
      <vt:lpstr>Jaw thrust</vt:lpstr>
      <vt:lpstr>Options to manage the airway</vt:lpstr>
      <vt:lpstr>Simple airway  adjuncts</vt:lpstr>
      <vt:lpstr>Rusch Color Coded Guedel Airways</vt:lpstr>
      <vt:lpstr>Guedel pattern airway</vt:lpstr>
      <vt:lpstr>Guedel pattern airway</vt:lpstr>
      <vt:lpstr>Airway obstruction </vt:lpstr>
      <vt:lpstr>Sizing an oropharyngeal airway</vt:lpstr>
      <vt:lpstr>PowerPoint Presentation</vt:lpstr>
      <vt:lpstr>Oropharyngeal airway insertion</vt:lpstr>
      <vt:lpstr>PowerPoint Presentation</vt:lpstr>
      <vt:lpstr>PowerPoint Presentation</vt:lpstr>
      <vt:lpstr>The most  important  airway skill </vt:lpstr>
      <vt:lpstr>Mask Ventilation</vt:lpstr>
      <vt:lpstr>BVM Ventilation</vt:lpstr>
      <vt:lpstr>Bag-valve-mask, 2-person ventilation</vt:lpstr>
      <vt:lpstr>PowerPoint Presentation</vt:lpstr>
      <vt:lpstr>Sniffing Position     </vt:lpstr>
      <vt:lpstr>PowerPoint Presentation</vt:lpstr>
      <vt:lpstr>PowerPoint Presentation</vt:lpstr>
      <vt:lpstr> BVM Ventilation:  Assessment of Efficacy</vt:lpstr>
      <vt:lpstr>Laryngeal Mask Airway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LMA Insertion</vt:lpstr>
      <vt:lpstr>Laryngeal Mask Airway</vt:lpstr>
      <vt:lpstr>PowerPoint Presentation</vt:lpstr>
      <vt:lpstr>PowerPoint Presentation</vt:lpstr>
      <vt:lpstr>PowerPoint Presentation</vt:lpstr>
      <vt:lpstr>Advantages  of Using LMA</vt:lpstr>
      <vt:lpstr>Disadvantages  of LMA over ETT</vt:lpstr>
      <vt:lpstr>PowerPoint Presentation</vt:lpstr>
      <vt:lpstr>   Indications for endotracheal intubation</vt:lpstr>
      <vt:lpstr>        Equipment</vt:lpstr>
      <vt:lpstr>Stainless Laryngoscope Blades</vt:lpstr>
      <vt:lpstr>Tracheal Tube</vt:lpstr>
      <vt:lpstr>PowerPoint Presentation</vt:lpstr>
      <vt:lpstr>Anticipate  the difficulties</vt:lpstr>
      <vt:lpstr> What do we do     when we have a        difficult airway ?</vt:lpstr>
      <vt:lpstr>Be prepared</vt:lpstr>
      <vt:lpstr>    Equipment      </vt:lpstr>
      <vt:lpstr>Airway  differences         </vt:lpstr>
      <vt:lpstr>Airway Shape</vt:lpstr>
      <vt:lpstr>Effect Of Edema</vt:lpstr>
      <vt:lpstr>Effect Of Edema</vt:lpstr>
      <vt:lpstr>Technique of Laryngoscopy</vt:lpstr>
      <vt:lpstr>PowerPoint Presentation</vt:lpstr>
      <vt:lpstr>Insertion of tracheal tube</vt:lpstr>
      <vt:lpstr>Suction </vt:lpstr>
      <vt:lpstr>Airway Management</vt:lpstr>
      <vt:lpstr>Airway Management</vt:lpstr>
      <vt:lpstr>Airway Management</vt:lpstr>
      <vt:lpstr>Confirmation of ETT Placement:  Clinical Evaluation</vt:lpstr>
      <vt:lpstr>Confirmation of ETT Placement</vt:lpstr>
      <vt:lpstr>Summery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Upper Airway management</dc:title>
  <dc:creator>Kapila Hettiarachchi</dc:creator>
  <cp:lastModifiedBy>Microsoft Office User</cp:lastModifiedBy>
  <cp:revision>29</cp:revision>
  <dcterms:created xsi:type="dcterms:W3CDTF">2015-09-11T05:02:23Z</dcterms:created>
  <dcterms:modified xsi:type="dcterms:W3CDTF">2021-08-04T01:43:03Z</dcterms:modified>
</cp:coreProperties>
</file>